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58" r:id="rId3"/>
    <p:sldId id="259" r:id="rId4"/>
    <p:sldId id="260" r:id="rId5"/>
    <p:sldId id="304" r:id="rId6"/>
    <p:sldId id="305" r:id="rId7"/>
    <p:sldId id="263" r:id="rId8"/>
    <p:sldId id="267" r:id="rId9"/>
    <p:sldId id="306" r:id="rId10"/>
    <p:sldId id="261" r:id="rId11"/>
    <p:sldId id="279" r:id="rId12"/>
    <p:sldId id="307" r:id="rId13"/>
    <p:sldId id="268" r:id="rId14"/>
    <p:sldId id="264" r:id="rId15"/>
    <p:sldId id="282" r:id="rId16"/>
    <p:sldId id="278" r:id="rId17"/>
  </p:sldIdLst>
  <p:sldSz cx="9144000" cy="5143500" type="screen16x9"/>
  <p:notesSz cx="6858000" cy="9144000"/>
  <p:embeddedFontLst>
    <p:embeddedFont>
      <p:font typeface="Montserrat" panose="00000500000000000000" pitchFamily="2" charset="0"/>
      <p:regular r:id="rId19"/>
      <p:bold r:id="rId20"/>
      <p:italic r:id="rId21"/>
      <p:boldItalic r:id="rId22"/>
    </p:embeddedFont>
    <p:embeddedFont>
      <p:font typeface="Montserrat Black" panose="00000A00000000000000" pitchFamily="2" charset="0"/>
      <p:bold r:id="rId23"/>
      <p:boldItalic r:id="rId24"/>
    </p:embeddedFont>
    <p:embeddedFont>
      <p:font typeface="Montserrat ExtraLight" panose="00000300000000000000" pitchFamily="2" charset="0"/>
      <p:regular r:id="rId25"/>
      <p:bold r:id="rId26"/>
      <p:italic r:id="rId27"/>
      <p:boldItalic r:id="rId28"/>
    </p:embeddedFont>
    <p:embeddedFont>
      <p:font typeface="Montserrat Thin" panose="000003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177B3C-70B3-42B9-A0F5-87DAF9C48B32}">
  <a:tblStyle styleId="{AD177B3C-70B3-42B9-A0F5-87DAF9C48B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39" autoAdjust="0"/>
  </p:normalViewPr>
  <p:slideViewPr>
    <p:cSldViewPr snapToGrid="0" showGuides="1">
      <p:cViewPr varScale="1">
        <p:scale>
          <a:sx n="80" d="100"/>
          <a:sy n="80" d="100"/>
        </p:scale>
        <p:origin x="1450" y="62"/>
      </p:cViewPr>
      <p:guideLst>
        <p:guide orient="horz" pos="164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cd5d4693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cd5d4693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d3f01ad6f_0_24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d3f01ad6f_0_24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741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6d3f01ad6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6d3f01ad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d1c55ffe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d1c55ffe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6d3f01ad6f_0_24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6d3f01ad6f_0_24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7ac3c6b0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47ac3c6b0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cd5d469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cd5d469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d5d469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d5d469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d1c55ffe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d1c55ffe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65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74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d1c55ff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d1c55ff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2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00" y="-32925"/>
            <a:ext cx="9168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070400" y="2730038"/>
            <a:ext cx="7003200" cy="9549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Montserrat Black"/>
              <a:buNone/>
              <a:defRPr sz="3600" b="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491150" y="3573350"/>
            <a:ext cx="6161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p:cSld name="TITLE_AND_BODY_1_1">
    <p:bg>
      <p:bgPr>
        <a:solidFill>
          <a:schemeClr val="dk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4" name="Google Shape;74;p16"/>
          <p:cNvSpPr txBox="1">
            <a:spLocks noGrp="1"/>
          </p:cNvSpPr>
          <p:nvPr>
            <p:ph type="subTitle" idx="1"/>
          </p:nvPr>
        </p:nvSpPr>
        <p:spPr>
          <a:xfrm>
            <a:off x="2609400" y="2326475"/>
            <a:ext cx="3925200" cy="17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ITLE_AND_BODY_1_2">
    <p:bg>
      <p:bgPr>
        <a:solidFill>
          <a:schemeClr val="dk1"/>
        </a:solidFill>
        <a:effectLst/>
      </p:bgPr>
    </p:bg>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1402475" y="1678950"/>
            <a:ext cx="24144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7" name="Google Shape;77;p17"/>
          <p:cNvSpPr txBox="1">
            <a:spLocks noGrp="1"/>
          </p:cNvSpPr>
          <p:nvPr>
            <p:ph type="subTitle" idx="1"/>
          </p:nvPr>
        </p:nvSpPr>
        <p:spPr>
          <a:xfrm>
            <a:off x="1316825" y="2186850"/>
            <a:ext cx="2585700" cy="12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8" name="Google Shape;78;p17"/>
          <p:cNvSpPr txBox="1">
            <a:spLocks noGrp="1"/>
          </p:cNvSpPr>
          <p:nvPr>
            <p:ph type="title" idx="2"/>
          </p:nvPr>
        </p:nvSpPr>
        <p:spPr>
          <a:xfrm>
            <a:off x="5327125" y="1678950"/>
            <a:ext cx="24144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79" name="Google Shape;79;p17"/>
          <p:cNvSpPr txBox="1">
            <a:spLocks noGrp="1"/>
          </p:cNvSpPr>
          <p:nvPr>
            <p:ph type="subTitle" idx="3"/>
          </p:nvPr>
        </p:nvSpPr>
        <p:spPr>
          <a:xfrm>
            <a:off x="5241475" y="2186850"/>
            <a:ext cx="2585700" cy="12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1">
  <p:cSld name="TITLE_AND_BODY_1_1_1">
    <p:bg>
      <p:bgPr>
        <a:solidFill>
          <a:schemeClr val="dk1"/>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82" name="Google Shape;82;p18"/>
          <p:cNvSpPr txBox="1">
            <a:spLocks noGrp="1"/>
          </p:cNvSpPr>
          <p:nvPr>
            <p:ph type="subTitle" idx="1"/>
          </p:nvPr>
        </p:nvSpPr>
        <p:spPr>
          <a:xfrm>
            <a:off x="5191275" y="1765350"/>
            <a:ext cx="2808000" cy="21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1">
  <p:cSld name="TITLE_AND_BODY_1_3_1_3">
    <p:bg>
      <p:bgPr>
        <a:solidFill>
          <a:schemeClr val="dk1"/>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17" name="Google Shape;117;p23"/>
          <p:cNvSpPr txBox="1">
            <a:spLocks noGrp="1"/>
          </p:cNvSpPr>
          <p:nvPr>
            <p:ph type="ctrTitle" idx="2"/>
          </p:nvPr>
        </p:nvSpPr>
        <p:spPr>
          <a:xfrm>
            <a:off x="6540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18" name="Google Shape;118;p23"/>
          <p:cNvSpPr txBox="1">
            <a:spLocks noGrp="1"/>
          </p:cNvSpPr>
          <p:nvPr>
            <p:ph type="subTitle" idx="1"/>
          </p:nvPr>
        </p:nvSpPr>
        <p:spPr>
          <a:xfrm>
            <a:off x="6540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9" name="Google Shape;119;p23"/>
          <p:cNvSpPr txBox="1">
            <a:spLocks noGrp="1"/>
          </p:cNvSpPr>
          <p:nvPr>
            <p:ph type="ctrTitle" idx="3"/>
          </p:nvPr>
        </p:nvSpPr>
        <p:spPr>
          <a:xfrm>
            <a:off x="26503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0" name="Google Shape;120;p23"/>
          <p:cNvSpPr txBox="1">
            <a:spLocks noGrp="1"/>
          </p:cNvSpPr>
          <p:nvPr>
            <p:ph type="subTitle" idx="4"/>
          </p:nvPr>
        </p:nvSpPr>
        <p:spPr>
          <a:xfrm>
            <a:off x="26503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1" name="Google Shape;121;p23"/>
          <p:cNvSpPr txBox="1">
            <a:spLocks noGrp="1"/>
          </p:cNvSpPr>
          <p:nvPr>
            <p:ph type="ctrTitle" idx="5"/>
          </p:nvPr>
        </p:nvSpPr>
        <p:spPr>
          <a:xfrm>
            <a:off x="46466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2" name="Google Shape;122;p23"/>
          <p:cNvSpPr txBox="1">
            <a:spLocks noGrp="1"/>
          </p:cNvSpPr>
          <p:nvPr>
            <p:ph type="subTitle" idx="6"/>
          </p:nvPr>
        </p:nvSpPr>
        <p:spPr>
          <a:xfrm>
            <a:off x="46466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3" name="Google Shape;123;p23"/>
          <p:cNvSpPr txBox="1">
            <a:spLocks noGrp="1"/>
          </p:cNvSpPr>
          <p:nvPr>
            <p:ph type="ctrTitle" idx="7"/>
          </p:nvPr>
        </p:nvSpPr>
        <p:spPr>
          <a:xfrm>
            <a:off x="66429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4" name="Google Shape;124;p23"/>
          <p:cNvSpPr txBox="1">
            <a:spLocks noGrp="1"/>
          </p:cNvSpPr>
          <p:nvPr>
            <p:ph type="subTitle" idx="8"/>
          </p:nvPr>
        </p:nvSpPr>
        <p:spPr>
          <a:xfrm>
            <a:off x="66429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2">
  <p:cSld name="TITLE_ONLY_1">
    <p:spTree>
      <p:nvGrpSpPr>
        <p:cNvPr id="1" name="Shape 139"/>
        <p:cNvGrpSpPr/>
        <p:nvPr/>
      </p:nvGrpSpPr>
      <p:grpSpPr>
        <a:xfrm>
          <a:off x="0" y="0"/>
          <a:ext cx="0" cy="0"/>
          <a:chOff x="0" y="0"/>
          <a:chExt cx="0" cy="0"/>
        </a:xfrm>
      </p:grpSpPr>
      <p:sp>
        <p:nvSpPr>
          <p:cNvPr id="140" name="Google Shape;14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41" name="Google Shape;141;p25"/>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42" name="Google Shape;142;p25"/>
          <p:cNvSpPr txBox="1">
            <a:spLocks noGrp="1"/>
          </p:cNvSpPr>
          <p:nvPr>
            <p:ph type="title" idx="2"/>
          </p:nvPr>
        </p:nvSpPr>
        <p:spPr>
          <a:xfrm>
            <a:off x="5812775" y="2864009"/>
            <a:ext cx="2332200" cy="50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D5B961"/>
              </a:buClr>
              <a:buSzPts val="1600"/>
              <a:buFont typeface="Montserrat ExtraLight"/>
              <a:buNone/>
              <a:defRPr sz="1600" b="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9pPr>
          </a:lstStyle>
          <a:p>
            <a:endParaRPr/>
          </a:p>
        </p:txBody>
      </p:sp>
      <p:sp>
        <p:nvSpPr>
          <p:cNvPr id="143" name="Google Shape;143;p25"/>
          <p:cNvSpPr txBox="1">
            <a:spLocks noGrp="1"/>
          </p:cNvSpPr>
          <p:nvPr>
            <p:ph type="subTitle" idx="1"/>
          </p:nvPr>
        </p:nvSpPr>
        <p:spPr>
          <a:xfrm>
            <a:off x="5812775" y="3371909"/>
            <a:ext cx="2332200" cy="127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SECTION_TITLE_AND_DESCRIPTION_2">
    <p:spTree>
      <p:nvGrpSpPr>
        <p:cNvPr id="1" name="Shape 1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Font typeface="Montserrat ExtraLight"/>
              <a:buNone/>
              <a:defRPr sz="3600" b="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1325" y="1075113"/>
            <a:ext cx="33432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Font typeface="Montserrat ExtraLight"/>
              <a:buNone/>
              <a:defRPr sz="4800" b="0">
                <a:latin typeface="Montserrat ExtraLight"/>
                <a:ea typeface="Montserrat ExtraLight"/>
                <a:cs typeface="Montserrat ExtraLight"/>
                <a:sym typeface="Montserrat ExtraLight"/>
              </a:defRPr>
            </a:lvl1pPr>
            <a:lvl2pPr lvl="1"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2pPr>
            <a:lvl3pPr lvl="2"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3pPr>
            <a:lvl4pPr lvl="3"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4pPr>
            <a:lvl5pPr lvl="4"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5pPr>
            <a:lvl6pPr lvl="5"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6pPr>
            <a:lvl7pPr lvl="6"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7pPr>
            <a:lvl8pPr lvl="7"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8pPr>
            <a:lvl9pPr lvl="8"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9pPr>
          </a:lstStyle>
          <a:p>
            <a:r>
              <a:t>xx%</a:t>
            </a:r>
          </a:p>
        </p:txBody>
      </p:sp>
      <p:sp>
        <p:nvSpPr>
          <p:cNvPr id="15" name="Google Shape;15;p3"/>
          <p:cNvSpPr txBox="1">
            <a:spLocks noGrp="1"/>
          </p:cNvSpPr>
          <p:nvPr>
            <p:ph type="subTitle" idx="1"/>
          </p:nvPr>
        </p:nvSpPr>
        <p:spPr>
          <a:xfrm>
            <a:off x="4931325" y="3275788"/>
            <a:ext cx="310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14550" y="1292375"/>
            <a:ext cx="2808000" cy="50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8" name="Google Shape;18;p4"/>
          <p:cNvSpPr txBox="1">
            <a:spLocks noGrp="1"/>
          </p:cNvSpPr>
          <p:nvPr>
            <p:ph type="body" idx="1"/>
          </p:nvPr>
        </p:nvSpPr>
        <p:spPr>
          <a:xfrm>
            <a:off x="1214550" y="2101825"/>
            <a:ext cx="2808000" cy="174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 name="Google Shape;25;p6"/>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000000"/>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lvl1pPr lv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8" name="Google Shape;28;p7"/>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p:nvPr/>
        </p:nvSpPr>
        <p:spPr>
          <a:xfrm>
            <a:off x="-24700" y="-32925"/>
            <a:ext cx="9168600" cy="5176500"/>
          </a:xfrm>
          <a:prstGeom prst="rect">
            <a:avLst/>
          </a:pr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8"/>
          <p:cNvSpPr txBox="1">
            <a:spLocks noGrp="1"/>
          </p:cNvSpPr>
          <p:nvPr>
            <p:ph type="title"/>
          </p:nvPr>
        </p:nvSpPr>
        <p:spPr>
          <a:xfrm>
            <a:off x="860225" y="417650"/>
            <a:ext cx="2276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722325" y="1858300"/>
            <a:ext cx="3837000" cy="267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7" name="Google Shape;37;p9"/>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1">
    <p:bg>
      <p:bgPr>
        <a:solidFill>
          <a:srgbClr val="000000"/>
        </a:solid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3003350" y="71738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3" name="Google Shape;53;p14"/>
          <p:cNvSpPr txBox="1">
            <a:spLocks noGrp="1"/>
          </p:cNvSpPr>
          <p:nvPr>
            <p:ph type="subTitle" idx="1"/>
          </p:nvPr>
        </p:nvSpPr>
        <p:spPr>
          <a:xfrm>
            <a:off x="5267075" y="500219"/>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4"/>
          <p:cNvSpPr txBox="1">
            <a:spLocks noGrp="1"/>
          </p:cNvSpPr>
          <p:nvPr>
            <p:ph type="title" idx="2" hasCustomPrompt="1"/>
          </p:nvPr>
        </p:nvSpPr>
        <p:spPr>
          <a:xfrm>
            <a:off x="965111" y="690493"/>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5" name="Google Shape;55;p14"/>
          <p:cNvSpPr txBox="1">
            <a:spLocks noGrp="1"/>
          </p:cNvSpPr>
          <p:nvPr>
            <p:ph type="ctrTitle" idx="3"/>
          </p:nvPr>
        </p:nvSpPr>
        <p:spPr>
          <a:xfrm>
            <a:off x="3003350" y="174780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6" name="Google Shape;56;p14"/>
          <p:cNvSpPr txBox="1">
            <a:spLocks noGrp="1"/>
          </p:cNvSpPr>
          <p:nvPr>
            <p:ph type="subTitle" idx="4"/>
          </p:nvPr>
        </p:nvSpPr>
        <p:spPr>
          <a:xfrm>
            <a:off x="5267075" y="152168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7" name="Google Shape;57;p14"/>
          <p:cNvSpPr txBox="1">
            <a:spLocks noGrp="1"/>
          </p:cNvSpPr>
          <p:nvPr>
            <p:ph type="title" idx="5" hasCustomPrompt="1"/>
          </p:nvPr>
        </p:nvSpPr>
        <p:spPr>
          <a:xfrm>
            <a:off x="965111" y="170299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8" name="Google Shape;58;p14"/>
          <p:cNvSpPr txBox="1">
            <a:spLocks noGrp="1"/>
          </p:cNvSpPr>
          <p:nvPr>
            <p:ph type="ctrTitle" idx="6"/>
          </p:nvPr>
        </p:nvSpPr>
        <p:spPr>
          <a:xfrm>
            <a:off x="3003350" y="277823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9" name="Google Shape;59;p14"/>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0" name="Google Shape;60;p14"/>
          <p:cNvSpPr txBox="1">
            <a:spLocks noGrp="1"/>
          </p:cNvSpPr>
          <p:nvPr>
            <p:ph type="title" idx="8" hasCustomPrompt="1"/>
          </p:nvPr>
        </p:nvSpPr>
        <p:spPr>
          <a:xfrm>
            <a:off x="965111" y="2733421"/>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61" name="Google Shape;61;p14"/>
          <p:cNvSpPr txBox="1">
            <a:spLocks noGrp="1"/>
          </p:cNvSpPr>
          <p:nvPr>
            <p:ph type="ctrTitle" idx="9"/>
          </p:nvPr>
        </p:nvSpPr>
        <p:spPr>
          <a:xfrm>
            <a:off x="3003350" y="380865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62" name="Google Shape;62;p14"/>
          <p:cNvSpPr txBox="1">
            <a:spLocks noGrp="1"/>
          </p:cNvSpPr>
          <p:nvPr>
            <p:ph type="subTitle" idx="13"/>
          </p:nvPr>
        </p:nvSpPr>
        <p:spPr>
          <a:xfrm>
            <a:off x="5267075" y="358253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14"/>
          <p:cNvSpPr txBox="1">
            <a:spLocks noGrp="1"/>
          </p:cNvSpPr>
          <p:nvPr>
            <p:ph type="title" idx="14" hasCustomPrompt="1"/>
          </p:nvPr>
        </p:nvSpPr>
        <p:spPr>
          <a:xfrm>
            <a:off x="965111" y="376384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cxnSp>
        <p:nvCxnSpPr>
          <p:cNvPr id="64" name="Google Shape;64;p14"/>
          <p:cNvCxnSpPr/>
          <p:nvPr/>
        </p:nvCxnSpPr>
        <p:spPr>
          <a:xfrm>
            <a:off x="2740450" y="720150"/>
            <a:ext cx="0" cy="3703200"/>
          </a:xfrm>
          <a:prstGeom prst="straightConnector1">
            <a:avLst/>
          </a:prstGeom>
          <a:noFill/>
          <a:ln w="9525" cap="flat" cmpd="sng">
            <a:solidFill>
              <a:srgbClr val="D5B961"/>
            </a:solidFill>
            <a:prstDash val="solid"/>
            <a:round/>
            <a:headEnd type="none" w="med" len="med"/>
            <a:tailEnd type="none" w="med" len="med"/>
          </a:ln>
        </p:spPr>
      </p:cxnSp>
      <p:cxnSp>
        <p:nvCxnSpPr>
          <p:cNvPr id="65" name="Google Shape;65;p14"/>
          <p:cNvCxnSpPr/>
          <p:nvPr/>
        </p:nvCxnSpPr>
        <p:spPr>
          <a:xfrm>
            <a:off x="5011807" y="720150"/>
            <a:ext cx="0" cy="3703200"/>
          </a:xfrm>
          <a:prstGeom prst="straightConnector1">
            <a:avLst/>
          </a:prstGeom>
          <a:noFill/>
          <a:ln w="9525" cap="flat" cmpd="sng">
            <a:solidFill>
              <a:srgbClr val="D5B96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8" r:id="rId8"/>
    <p:sldLayoutId id="2147483660" r:id="rId9"/>
    <p:sldLayoutId id="2147483662" r:id="rId10"/>
    <p:sldLayoutId id="2147483663" r:id="rId11"/>
    <p:sldLayoutId id="2147483664" r:id="rId12"/>
    <p:sldLayoutId id="2147483669" r:id="rId13"/>
    <p:sldLayoutId id="2147483671"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1070400" y="1490182"/>
            <a:ext cx="70032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Montserrat"/>
                <a:ea typeface="Montserrat"/>
                <a:cs typeface="Montserrat"/>
                <a:sym typeface="Montserrat"/>
              </a:rPr>
              <a:t>MACHINE LEARNING</a:t>
            </a:r>
            <a:endParaRPr b="1" dirty="0">
              <a:solidFill>
                <a:schemeClr val="lt1"/>
              </a:solidFill>
            </a:endParaRPr>
          </a:p>
        </p:txBody>
      </p:sp>
      <p:sp>
        <p:nvSpPr>
          <p:cNvPr id="166" name="Google Shape;166;p31"/>
          <p:cNvSpPr txBox="1">
            <a:spLocks noGrp="1"/>
          </p:cNvSpPr>
          <p:nvPr>
            <p:ph type="subTitle" idx="1"/>
          </p:nvPr>
        </p:nvSpPr>
        <p:spPr>
          <a:xfrm>
            <a:off x="1361632" y="2463264"/>
            <a:ext cx="6420735"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1"/>
                </a:solidFill>
              </a:rPr>
              <a:t>NHẬN DIỆN HÃNG XE OTO THÔNG QUA LOGO</a:t>
            </a:r>
            <a:endParaRPr sz="2000" b="1" dirty="0">
              <a:solidFill>
                <a:schemeClr val="lt1"/>
              </a:solidFill>
            </a:endParaRPr>
          </a:p>
        </p:txBody>
      </p:sp>
      <p:grpSp>
        <p:nvGrpSpPr>
          <p:cNvPr id="167" name="Google Shape;167;p31"/>
          <p:cNvGrpSpPr/>
          <p:nvPr/>
        </p:nvGrpSpPr>
        <p:grpSpPr>
          <a:xfrm>
            <a:off x="4151807" y="777550"/>
            <a:ext cx="840385" cy="836425"/>
            <a:chOff x="1178525" y="238125"/>
            <a:chExt cx="5262275" cy="5237475"/>
          </a:xfrm>
        </p:grpSpPr>
        <p:sp>
          <p:nvSpPr>
            <p:cNvPr id="168" name="Google Shape;168;p31"/>
            <p:cNvSpPr/>
            <p:nvPr/>
          </p:nvSpPr>
          <p:spPr>
            <a:xfrm>
              <a:off x="1178525" y="238125"/>
              <a:ext cx="5262275" cy="5237475"/>
            </a:xfrm>
            <a:custGeom>
              <a:avLst/>
              <a:gdLst/>
              <a:ahLst/>
              <a:cxnLst/>
              <a:rect l="l" t="t" r="r" b="b"/>
              <a:pathLst>
                <a:path w="210491" h="209499" extrusionOk="0">
                  <a:moveTo>
                    <a:pt x="104753" y="43457"/>
                  </a:moveTo>
                  <a:cubicBezTo>
                    <a:pt x="138546" y="43457"/>
                    <a:pt x="166039" y="70955"/>
                    <a:pt x="166039" y="104749"/>
                  </a:cubicBezTo>
                  <a:cubicBezTo>
                    <a:pt x="166039" y="138546"/>
                    <a:pt x="138546" y="166043"/>
                    <a:pt x="104753" y="166043"/>
                  </a:cubicBezTo>
                  <a:cubicBezTo>
                    <a:pt x="70954" y="166042"/>
                    <a:pt x="43460" y="138544"/>
                    <a:pt x="43460" y="104748"/>
                  </a:cubicBezTo>
                  <a:cubicBezTo>
                    <a:pt x="43460" y="70954"/>
                    <a:pt x="70954" y="43457"/>
                    <a:pt x="104753" y="43457"/>
                  </a:cubicBezTo>
                  <a:close/>
                  <a:moveTo>
                    <a:pt x="104751" y="0"/>
                  </a:moveTo>
                  <a:cubicBezTo>
                    <a:pt x="46990" y="0"/>
                    <a:pt x="0" y="46989"/>
                    <a:pt x="0" y="104748"/>
                  </a:cubicBezTo>
                  <a:cubicBezTo>
                    <a:pt x="0" y="162509"/>
                    <a:pt x="46992" y="209499"/>
                    <a:pt x="104751" y="209499"/>
                  </a:cubicBezTo>
                  <a:lnTo>
                    <a:pt x="210491" y="209499"/>
                  </a:lnTo>
                  <a:lnTo>
                    <a:pt x="209500" y="104748"/>
                  </a:lnTo>
                  <a:cubicBezTo>
                    <a:pt x="209500" y="46989"/>
                    <a:pt x="162512" y="0"/>
                    <a:pt x="104751" y="0"/>
                  </a:cubicBezTo>
                  <a:close/>
                </a:path>
              </a:pathLst>
            </a:custGeom>
            <a:solidFill>
              <a:srgbClr val="D5B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1"/>
            <p:cNvSpPr/>
            <p:nvPr/>
          </p:nvSpPr>
          <p:spPr>
            <a:xfrm>
              <a:off x="2037350" y="1096875"/>
              <a:ext cx="3519825" cy="3519975"/>
            </a:xfrm>
            <a:custGeom>
              <a:avLst/>
              <a:gdLst/>
              <a:ahLst/>
              <a:cxnLst/>
              <a:rect l="l" t="t" r="r" b="b"/>
              <a:pathLst>
                <a:path w="140793" h="140799" extrusionOk="0">
                  <a:moveTo>
                    <a:pt x="70398" y="18214"/>
                  </a:moveTo>
                  <a:cubicBezTo>
                    <a:pt x="99171" y="18214"/>
                    <a:pt x="122579" y="41622"/>
                    <a:pt x="122579" y="70398"/>
                  </a:cubicBezTo>
                  <a:cubicBezTo>
                    <a:pt x="122579" y="99174"/>
                    <a:pt x="99172" y="122585"/>
                    <a:pt x="70398" y="122585"/>
                  </a:cubicBezTo>
                  <a:cubicBezTo>
                    <a:pt x="41626" y="122585"/>
                    <a:pt x="18214" y="99173"/>
                    <a:pt x="18214" y="70398"/>
                  </a:cubicBezTo>
                  <a:cubicBezTo>
                    <a:pt x="18214" y="41622"/>
                    <a:pt x="41625" y="18214"/>
                    <a:pt x="70398" y="18214"/>
                  </a:cubicBezTo>
                  <a:close/>
                  <a:moveTo>
                    <a:pt x="70398" y="0"/>
                  </a:moveTo>
                  <a:cubicBezTo>
                    <a:pt x="31580" y="0"/>
                    <a:pt x="1" y="31579"/>
                    <a:pt x="1" y="70398"/>
                  </a:cubicBezTo>
                  <a:cubicBezTo>
                    <a:pt x="1" y="109216"/>
                    <a:pt x="31580" y="140798"/>
                    <a:pt x="70398" y="140798"/>
                  </a:cubicBezTo>
                  <a:cubicBezTo>
                    <a:pt x="109213" y="140798"/>
                    <a:pt x="140792" y="109216"/>
                    <a:pt x="140792" y="70398"/>
                  </a:cubicBezTo>
                  <a:cubicBezTo>
                    <a:pt x="140792" y="31580"/>
                    <a:pt x="109213" y="0"/>
                    <a:pt x="70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66;p31">
            <a:extLst>
              <a:ext uri="{FF2B5EF4-FFF2-40B4-BE49-F238E27FC236}">
                <a16:creationId xmlns:a16="http://schemas.microsoft.com/office/drawing/2014/main" id="{88AD270E-D55E-D0CB-7D79-3070FF41743B}"/>
              </a:ext>
            </a:extLst>
          </p:cNvPr>
          <p:cNvSpPr txBox="1">
            <a:spLocks/>
          </p:cNvSpPr>
          <p:nvPr/>
        </p:nvSpPr>
        <p:spPr>
          <a:xfrm>
            <a:off x="1070400" y="3274046"/>
            <a:ext cx="6420735"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vi-VN" sz="1200" b="1" dirty="0"/>
              <a:t>Giảng viên hướng dẫn: </a:t>
            </a:r>
          </a:p>
          <a:p>
            <a:pPr marL="0" indent="0" algn="l"/>
            <a:r>
              <a:rPr lang="vi-VN" sz="1200" b="1" dirty="0"/>
              <a:t>ThS. Phạm Nguyễn Trường An</a:t>
            </a:r>
            <a:endParaRPr lang="en-US" sz="1200" b="1" dirty="0"/>
          </a:p>
          <a:p>
            <a:pPr marL="0" indent="0" algn="l"/>
            <a:endParaRPr lang="vi-VN" sz="1200" b="1" dirty="0"/>
          </a:p>
          <a:p>
            <a:pPr marL="0" indent="0" algn="l"/>
            <a:r>
              <a:rPr lang="vi-VN" sz="1200" b="1" dirty="0"/>
              <a:t>Sinh viên thực hiện:</a:t>
            </a:r>
          </a:p>
          <a:p>
            <a:pPr marL="0" indent="0" algn="l"/>
            <a:r>
              <a:rPr lang="vi-VN" sz="1200" b="1" dirty="0"/>
              <a:t>Nguyễn Huỳnh Bảo Quốc	20520292</a:t>
            </a:r>
          </a:p>
          <a:p>
            <a:pPr marL="0" indent="0" algn="l"/>
            <a:r>
              <a:rPr lang="vi-VN" sz="1200" b="1" dirty="0"/>
              <a:t>Đinh Vũ Minh Nhật		21522414</a:t>
            </a:r>
          </a:p>
          <a:p>
            <a:pPr marL="0" indent="0" algn="l"/>
            <a:r>
              <a:rPr lang="vi-VN" sz="1200" b="1" dirty="0"/>
              <a:t>Đào Nam Thuận		21522649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2431725" y="47625"/>
            <a:ext cx="428055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QUÁ TRÌNH HUẤN LUYỆN</a:t>
            </a:r>
            <a:endParaRPr b="1" dirty="0"/>
          </a:p>
        </p:txBody>
      </p:sp>
      <p:sp>
        <p:nvSpPr>
          <p:cNvPr id="5" name="TextBox 4">
            <a:extLst>
              <a:ext uri="{FF2B5EF4-FFF2-40B4-BE49-F238E27FC236}">
                <a16:creationId xmlns:a16="http://schemas.microsoft.com/office/drawing/2014/main" id="{EDD09E03-22ED-5DB2-F142-80A05F3C2F1F}"/>
              </a:ext>
            </a:extLst>
          </p:cNvPr>
          <p:cNvSpPr txBox="1"/>
          <p:nvPr/>
        </p:nvSpPr>
        <p:spPr>
          <a:xfrm>
            <a:off x="159739" y="651938"/>
            <a:ext cx="8803256" cy="4254563"/>
          </a:xfrm>
          <a:prstGeom prst="rect">
            <a:avLst/>
          </a:prstGeom>
          <a:noFill/>
        </p:spPr>
        <p:txBody>
          <a:bodyPr wrap="square">
            <a:spAutoFit/>
          </a:bodyPr>
          <a:lstStyle/>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B1: </a:t>
            </a:r>
            <a:r>
              <a:rPr lang="en-US" sz="1400" b="1" dirty="0" err="1">
                <a:solidFill>
                  <a:schemeClr val="bg1"/>
                </a:solidFill>
                <a:effectLst/>
                <a:latin typeface="Times New Roman" panose="02020603050405020304" pitchFamily="18" charset="0"/>
                <a:ea typeface="Arial" panose="020B0604020202020204" pitchFamily="34" charset="0"/>
              </a:rPr>
              <a:t>Tạo</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một</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chuỗi</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xử</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lý</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dữ</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liệu</a:t>
            </a:r>
            <a:r>
              <a:rPr lang="en-US" sz="1400" b="1" dirty="0">
                <a:solidFill>
                  <a:schemeClr val="bg1"/>
                </a:solidFill>
                <a:effectLst/>
                <a:latin typeface="Times New Roman" panose="02020603050405020304" pitchFamily="18" charset="0"/>
                <a:ea typeface="Arial" panose="020B0604020202020204" pitchFamily="34" charset="0"/>
              </a:rPr>
              <a:t> bao </a:t>
            </a:r>
            <a:r>
              <a:rPr lang="en-US" sz="1400" b="1" dirty="0" err="1">
                <a:solidFill>
                  <a:schemeClr val="bg1"/>
                </a:solidFill>
                <a:effectLst/>
                <a:latin typeface="Times New Roman" panose="02020603050405020304" pitchFamily="18" charset="0"/>
                <a:ea typeface="Arial" panose="020B0604020202020204" pitchFamily="34" charset="0"/>
              </a:rPr>
              <a:t>gồm</a:t>
            </a:r>
            <a:r>
              <a:rPr lang="en-US" sz="1400" b="1" dirty="0">
                <a:solidFill>
                  <a:schemeClr val="bg1"/>
                </a:solidFill>
                <a:effectLst/>
                <a:latin typeface="Times New Roman" panose="02020603050405020304" pitchFamily="18" charset="0"/>
                <a:ea typeface="Arial" panose="020B0604020202020204" pitchFamily="34" charset="0"/>
              </a:rPr>
              <a:t> rescaling </a:t>
            </a:r>
            <a:r>
              <a:rPr lang="en-US" sz="1400" b="1" dirty="0" err="1">
                <a:solidFill>
                  <a:schemeClr val="bg1"/>
                </a:solidFill>
                <a:effectLst/>
                <a:latin typeface="Times New Roman" panose="02020603050405020304" pitchFamily="18" charset="0"/>
                <a:ea typeface="Arial" panose="020B0604020202020204" pitchFamily="34" charset="0"/>
              </a:rPr>
              <a:t>và</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các</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phép</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biến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đổi</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ngẫu</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nhiên</a:t>
            </a:r>
            <a:r>
              <a:rPr lang="en-US" sz="1400" b="1" dirty="0">
                <a:solidFill>
                  <a:schemeClr val="bg1"/>
                </a:solidFill>
                <a:effectLst/>
                <a:latin typeface="Times New Roman" panose="02020603050405020304" pitchFamily="18" charset="0"/>
                <a:ea typeface="Arial" panose="020B0604020202020204" pitchFamily="34" charset="0"/>
              </a:rPr>
              <a:t>.</a:t>
            </a:r>
            <a:endParaRPr lang="en-US" sz="1200" b="1" dirty="0">
              <a:solidFill>
                <a:schemeClr val="bg1"/>
              </a:solidFill>
              <a:effectLst/>
              <a:latin typeface="Arial" panose="020B0604020202020204" pitchFamily="34" charset="0"/>
              <a:ea typeface="Arial" panose="020B0604020202020204" pitchFamily="34" charset="0"/>
            </a:endParaRPr>
          </a:p>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B2: </a:t>
            </a:r>
            <a:r>
              <a:rPr lang="en-US" sz="1400" b="1" dirty="0" err="1">
                <a:solidFill>
                  <a:schemeClr val="bg1"/>
                </a:solidFill>
                <a:effectLst/>
                <a:latin typeface="Times New Roman" panose="02020603050405020304" pitchFamily="18" charset="0"/>
                <a:ea typeface="Arial" panose="020B0604020202020204" pitchFamily="34" charset="0"/>
              </a:rPr>
              <a:t>Lấy</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danh</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sách</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các</a:t>
            </a:r>
            <a:r>
              <a:rPr lang="en-US" sz="1400" b="1" dirty="0">
                <a:solidFill>
                  <a:schemeClr val="bg1"/>
                </a:solidFill>
                <a:effectLst/>
                <a:latin typeface="Times New Roman" panose="02020603050405020304" pitchFamily="18" charset="0"/>
                <a:ea typeface="Arial" panose="020B0604020202020204" pitchFamily="34" charset="0"/>
              </a:rPr>
              <a:t> layer </a:t>
            </a:r>
            <a:r>
              <a:rPr lang="en-US" sz="1400" b="1" dirty="0" err="1">
                <a:solidFill>
                  <a:schemeClr val="bg1"/>
                </a:solidFill>
                <a:effectLst/>
                <a:latin typeface="Times New Roman" panose="02020603050405020304" pitchFamily="18" charset="0"/>
                <a:ea typeface="Arial" panose="020B0604020202020204" pitchFamily="34" charset="0"/>
              </a:rPr>
              <a:t>từ</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mô</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hình</a:t>
            </a:r>
            <a:r>
              <a:rPr lang="en-US" sz="1400" b="1" dirty="0">
                <a:solidFill>
                  <a:schemeClr val="bg1"/>
                </a:solidFill>
                <a:effectLst/>
                <a:latin typeface="Times New Roman" panose="02020603050405020304" pitchFamily="18" charset="0"/>
                <a:ea typeface="Arial" panose="020B0604020202020204" pitchFamily="34" charset="0"/>
              </a:rPr>
              <a:t> VGG </a:t>
            </a:r>
            <a:r>
              <a:rPr lang="en-US" sz="1400" b="1" dirty="0" err="1">
                <a:solidFill>
                  <a:schemeClr val="bg1"/>
                </a:solidFill>
                <a:effectLst/>
                <a:latin typeface="Times New Roman" panose="02020603050405020304" pitchFamily="18" charset="0"/>
                <a:ea typeface="Arial" panose="020B0604020202020204" pitchFamily="34" charset="0"/>
              </a:rPr>
              <a:t>và</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gán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cho</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biến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vgg_layer_list</a:t>
            </a:r>
            <a:r>
              <a:rPr lang="en-US" sz="1400" b="1" dirty="0">
                <a:solidFill>
                  <a:schemeClr val="bg1"/>
                </a:solidFill>
                <a:effectLst/>
                <a:latin typeface="Times New Roman" panose="02020603050405020304" pitchFamily="18" charset="0"/>
                <a:ea typeface="Arial" panose="020B0604020202020204" pitchFamily="34" charset="0"/>
              </a:rPr>
              <a:t>.</a:t>
            </a:r>
            <a:endParaRPr lang="en-US" sz="1200" b="1" dirty="0">
              <a:solidFill>
                <a:schemeClr val="bg1"/>
              </a:solidFill>
              <a:effectLst/>
              <a:latin typeface="Arial" panose="020B0604020202020204" pitchFamily="34" charset="0"/>
              <a:ea typeface="Arial" panose="020B0604020202020204" pitchFamily="34" charset="0"/>
            </a:endParaRPr>
          </a:p>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B3: </a:t>
            </a:r>
            <a:r>
              <a:rPr lang="en-US" sz="1400" b="1" dirty="0" err="1">
                <a:solidFill>
                  <a:schemeClr val="bg1"/>
                </a:solidFill>
                <a:effectLst/>
                <a:latin typeface="Times New Roman" panose="02020603050405020304" pitchFamily="18" charset="0"/>
                <a:ea typeface="Arial" panose="020B0604020202020204" pitchFamily="34" charset="0"/>
              </a:rPr>
              <a:t>Khởi</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tạo</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mô</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hình</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tuần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tự</a:t>
            </a:r>
            <a:r>
              <a:rPr lang="en-US" sz="1400" b="1" dirty="0">
                <a:solidFill>
                  <a:schemeClr val="bg1"/>
                </a:solidFill>
                <a:effectLst/>
                <a:latin typeface="Times New Roman" panose="02020603050405020304" pitchFamily="18" charset="0"/>
                <a:ea typeface="Arial" panose="020B0604020202020204" pitchFamily="34" charset="0"/>
              </a:rPr>
              <a:t> model </a:t>
            </a:r>
            <a:r>
              <a:rPr lang="en-US" sz="1400" b="1" dirty="0" err="1">
                <a:solidFill>
                  <a:schemeClr val="bg1"/>
                </a:solidFill>
                <a:effectLst/>
                <a:latin typeface="Times New Roman" panose="02020603050405020304" pitchFamily="18" charset="0"/>
                <a:ea typeface="Arial" panose="020B0604020202020204" pitchFamily="34" charset="0"/>
              </a:rPr>
              <a:t>và</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thêm</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chuỗi</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xử</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lý</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dữ</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liệu</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vào</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đầu</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mô</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hình</a:t>
            </a:r>
            <a:r>
              <a:rPr lang="en-US" sz="1400" b="1" dirty="0">
                <a:solidFill>
                  <a:schemeClr val="bg1"/>
                </a:solidFill>
                <a:effectLst/>
                <a:latin typeface="Times New Roman" panose="02020603050405020304" pitchFamily="18" charset="0"/>
                <a:ea typeface="Arial" panose="020B0604020202020204" pitchFamily="34" charset="0"/>
              </a:rPr>
              <a:t>.</a:t>
            </a:r>
            <a:endParaRPr lang="en-US" sz="1200" b="1" dirty="0">
              <a:solidFill>
                <a:schemeClr val="bg1"/>
              </a:solidFill>
              <a:effectLst/>
              <a:latin typeface="Arial" panose="020B0604020202020204" pitchFamily="34" charset="0"/>
              <a:ea typeface="Arial" panose="020B0604020202020204" pitchFamily="34" charset="0"/>
            </a:endParaRPr>
          </a:p>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B4: </a:t>
            </a:r>
            <a:r>
              <a:rPr lang="en-US" sz="1400" b="1" dirty="0" err="1">
                <a:solidFill>
                  <a:schemeClr val="bg1"/>
                </a:solidFill>
                <a:effectLst/>
                <a:latin typeface="Times New Roman" panose="02020603050405020304" pitchFamily="18" charset="0"/>
                <a:ea typeface="Arial" panose="020B0604020202020204" pitchFamily="34" charset="0"/>
              </a:rPr>
              <a:t>Thêm</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các</a:t>
            </a:r>
            <a:r>
              <a:rPr lang="en-US" sz="1400" b="1" dirty="0">
                <a:solidFill>
                  <a:schemeClr val="bg1"/>
                </a:solidFill>
                <a:effectLst/>
                <a:latin typeface="Times New Roman" panose="02020603050405020304" pitchFamily="18" charset="0"/>
                <a:ea typeface="Arial" panose="020B0604020202020204" pitchFamily="34" charset="0"/>
              </a:rPr>
              <a:t> layer </a:t>
            </a:r>
            <a:r>
              <a:rPr lang="en-US" sz="1400" b="1" dirty="0" err="1">
                <a:solidFill>
                  <a:schemeClr val="bg1"/>
                </a:solidFill>
                <a:effectLst/>
                <a:latin typeface="Times New Roman" panose="02020603050405020304" pitchFamily="18" charset="0"/>
                <a:ea typeface="Arial" panose="020B0604020202020204" pitchFamily="34" charset="0"/>
              </a:rPr>
              <a:t>từ</a:t>
            </a:r>
            <a:r>
              <a:rPr lang="en-US" sz="1400" b="1" dirty="0">
                <a:solidFill>
                  <a:schemeClr val="bg1"/>
                </a:solidFill>
                <a:effectLst/>
                <a:latin typeface="Times New Roman" panose="02020603050405020304" pitchFamily="18" charset="0"/>
                <a:ea typeface="Arial" panose="020B0604020202020204" pitchFamily="34" charset="0"/>
              </a:rPr>
              <a:t> VGG </a:t>
            </a:r>
            <a:r>
              <a:rPr lang="en-US" sz="1400" b="1" dirty="0" err="1">
                <a:solidFill>
                  <a:schemeClr val="bg1"/>
                </a:solidFill>
                <a:effectLst/>
                <a:latin typeface="Times New Roman" panose="02020603050405020304" pitchFamily="18" charset="0"/>
                <a:ea typeface="Arial" panose="020B0604020202020204" pitchFamily="34" charset="0"/>
              </a:rPr>
              <a:t>vào</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mô</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hình</a:t>
            </a:r>
            <a:r>
              <a:rPr lang="en-US" sz="1400" b="1" dirty="0">
                <a:solidFill>
                  <a:schemeClr val="bg1"/>
                </a:solidFill>
                <a:effectLst/>
                <a:latin typeface="Times New Roman" panose="02020603050405020304" pitchFamily="18" charset="0"/>
                <a:ea typeface="Arial" panose="020B0604020202020204" pitchFamily="34" charset="0"/>
              </a:rPr>
              <a:t>.</a:t>
            </a:r>
            <a:endParaRPr lang="en-US" sz="1200" b="1" dirty="0">
              <a:solidFill>
                <a:schemeClr val="bg1"/>
              </a:solidFill>
              <a:effectLst/>
              <a:latin typeface="Arial" panose="020B0604020202020204" pitchFamily="34" charset="0"/>
              <a:ea typeface="Arial" panose="020B0604020202020204" pitchFamily="34" charset="0"/>
            </a:endParaRPr>
          </a:p>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B5: </a:t>
            </a:r>
            <a:r>
              <a:rPr lang="en-US" sz="1400" b="1" dirty="0" err="1">
                <a:solidFill>
                  <a:schemeClr val="bg1"/>
                </a:solidFill>
                <a:effectLst/>
                <a:latin typeface="Times New Roman" panose="02020603050405020304" pitchFamily="18" charset="0"/>
                <a:ea typeface="Arial" panose="020B0604020202020204" pitchFamily="34" charset="0"/>
              </a:rPr>
              <a:t>Đặt</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các</a:t>
            </a:r>
            <a:r>
              <a:rPr lang="en-US" sz="1400" b="1" dirty="0">
                <a:solidFill>
                  <a:schemeClr val="bg1"/>
                </a:solidFill>
                <a:effectLst/>
                <a:latin typeface="Times New Roman" panose="02020603050405020304" pitchFamily="18" charset="0"/>
                <a:ea typeface="Arial" panose="020B0604020202020204" pitchFamily="34" charset="0"/>
              </a:rPr>
              <a:t> layer </a:t>
            </a:r>
            <a:r>
              <a:rPr lang="en-US" sz="1400" b="1" dirty="0" err="1">
                <a:solidFill>
                  <a:schemeClr val="bg1"/>
                </a:solidFill>
                <a:effectLst/>
                <a:latin typeface="Times New Roman" panose="02020603050405020304" pitchFamily="18" charset="0"/>
                <a:ea typeface="Arial" panose="020B0604020202020204" pitchFamily="34" charset="0"/>
              </a:rPr>
              <a:t>của</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mô</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hình</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không</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được</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huấn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luyện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layer.trainable</a:t>
            </a:r>
            <a:r>
              <a:rPr lang="en-US" sz="1400" b="1" dirty="0">
                <a:solidFill>
                  <a:schemeClr val="bg1"/>
                </a:solidFill>
                <a:effectLst/>
                <a:latin typeface="Times New Roman" panose="02020603050405020304" pitchFamily="18" charset="0"/>
                <a:ea typeface="Arial" panose="020B0604020202020204" pitchFamily="34" charset="0"/>
              </a:rPr>
              <a:t> = False).</a:t>
            </a:r>
            <a:endParaRPr lang="en-US" sz="1200" b="1" dirty="0">
              <a:solidFill>
                <a:schemeClr val="bg1"/>
              </a:solidFill>
              <a:effectLst/>
              <a:latin typeface="Arial" panose="020B0604020202020204" pitchFamily="34" charset="0"/>
              <a:ea typeface="Arial" panose="020B0604020202020204" pitchFamily="34" charset="0"/>
            </a:endParaRPr>
          </a:p>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B6: </a:t>
            </a:r>
            <a:r>
              <a:rPr lang="en-US" sz="1400" b="1" dirty="0" err="1">
                <a:solidFill>
                  <a:schemeClr val="bg1"/>
                </a:solidFill>
                <a:effectLst/>
                <a:latin typeface="Times New Roman" panose="02020603050405020304" pitchFamily="18" charset="0"/>
                <a:ea typeface="Arial" panose="020B0604020202020204" pitchFamily="34" charset="0"/>
              </a:rPr>
              <a:t>Thêm</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các</a:t>
            </a:r>
            <a:r>
              <a:rPr lang="en-US" sz="1400" b="1" dirty="0">
                <a:solidFill>
                  <a:schemeClr val="bg1"/>
                </a:solidFill>
                <a:effectLst/>
                <a:latin typeface="Times New Roman" panose="02020603050405020304" pitchFamily="18" charset="0"/>
                <a:ea typeface="Arial" panose="020B0604020202020204" pitchFamily="34" charset="0"/>
              </a:rPr>
              <a:t> layer Dense, Activation </a:t>
            </a:r>
            <a:r>
              <a:rPr lang="en-US" sz="1400" b="1" dirty="0" err="1">
                <a:solidFill>
                  <a:schemeClr val="bg1"/>
                </a:solidFill>
                <a:effectLst/>
                <a:latin typeface="Times New Roman" panose="02020603050405020304" pitchFamily="18" charset="0"/>
                <a:ea typeface="Arial" panose="020B0604020202020204" pitchFamily="34" charset="0"/>
              </a:rPr>
              <a:t>và</a:t>
            </a:r>
            <a:r>
              <a:rPr lang="en-US" sz="1400" b="1" dirty="0">
                <a:solidFill>
                  <a:schemeClr val="bg1"/>
                </a:solidFill>
                <a:effectLst/>
                <a:latin typeface="Times New Roman" panose="02020603050405020304" pitchFamily="18" charset="0"/>
                <a:ea typeface="Arial" panose="020B0604020202020204" pitchFamily="34" charset="0"/>
              </a:rPr>
              <a:t> Dropout </a:t>
            </a:r>
            <a:r>
              <a:rPr lang="en-US" sz="1400" b="1" dirty="0" err="1">
                <a:solidFill>
                  <a:schemeClr val="bg1"/>
                </a:solidFill>
                <a:effectLst/>
                <a:latin typeface="Times New Roman" panose="02020603050405020304" pitchFamily="18" charset="0"/>
                <a:ea typeface="Arial" panose="020B0604020202020204" pitchFamily="34" charset="0"/>
              </a:rPr>
              <a:t>vào</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mô</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hình</a:t>
            </a:r>
            <a:r>
              <a:rPr lang="en-US" sz="1400" b="1" dirty="0">
                <a:solidFill>
                  <a:schemeClr val="bg1"/>
                </a:solidFill>
                <a:effectLst/>
                <a:latin typeface="Times New Roman" panose="02020603050405020304" pitchFamily="18" charset="0"/>
                <a:ea typeface="Arial" panose="020B0604020202020204" pitchFamily="34" charset="0"/>
              </a:rPr>
              <a:t>.</a:t>
            </a:r>
            <a:endParaRPr lang="en-US" sz="1200" b="1" dirty="0">
              <a:solidFill>
                <a:schemeClr val="bg1"/>
              </a:solidFill>
              <a:effectLst/>
              <a:latin typeface="Arial" panose="020B0604020202020204" pitchFamily="34" charset="0"/>
              <a:ea typeface="Arial" panose="020B0604020202020204" pitchFamily="34" charset="0"/>
            </a:endParaRPr>
          </a:p>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B7: Compile </a:t>
            </a:r>
            <a:r>
              <a:rPr lang="en-US" sz="1400" b="1" dirty="0" err="1">
                <a:solidFill>
                  <a:schemeClr val="bg1"/>
                </a:solidFill>
                <a:effectLst/>
                <a:latin typeface="Times New Roman" panose="02020603050405020304" pitchFamily="18" charset="0"/>
                <a:ea typeface="Arial" panose="020B0604020202020204" pitchFamily="34" charset="0"/>
              </a:rPr>
              <a:t>mô</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hình</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với</a:t>
            </a:r>
            <a:r>
              <a:rPr lang="en-US" sz="1400" b="1" dirty="0">
                <a:solidFill>
                  <a:schemeClr val="bg1"/>
                </a:solidFill>
                <a:effectLst/>
                <a:latin typeface="Times New Roman" panose="02020603050405020304" pitchFamily="18" charset="0"/>
                <a:ea typeface="Arial" panose="020B0604020202020204" pitchFamily="34" charset="0"/>
              </a:rPr>
              <a:t> optimizer </a:t>
            </a:r>
            <a:r>
              <a:rPr lang="en-US" sz="1400" b="1" dirty="0" err="1">
                <a:solidFill>
                  <a:schemeClr val="bg1"/>
                </a:solidFill>
                <a:effectLst/>
                <a:latin typeface="Times New Roman" panose="02020603050405020304" pitchFamily="18" charset="0"/>
                <a:ea typeface="Arial" panose="020B0604020202020204" pitchFamily="34" charset="0"/>
              </a:rPr>
              <a:t>là</a:t>
            </a:r>
            <a:r>
              <a:rPr lang="en-US" sz="1400" b="1" dirty="0">
                <a:solidFill>
                  <a:schemeClr val="bg1"/>
                </a:solidFill>
                <a:effectLst/>
                <a:latin typeface="Times New Roman" panose="02020603050405020304" pitchFamily="18" charset="0"/>
                <a:ea typeface="Arial" panose="020B0604020202020204" pitchFamily="34" charset="0"/>
              </a:rPr>
              <a:t> 'Adam', loss function </a:t>
            </a:r>
            <a:r>
              <a:rPr lang="en-US" sz="1400" b="1" dirty="0" err="1">
                <a:solidFill>
                  <a:schemeClr val="bg1"/>
                </a:solidFill>
                <a:effectLst/>
                <a:latin typeface="Times New Roman" panose="02020603050405020304" pitchFamily="18" charset="0"/>
                <a:ea typeface="Arial" panose="020B0604020202020204" pitchFamily="34" charset="0"/>
              </a:rPr>
              <a:t>là</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categorical_crossentropy</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và</a:t>
            </a:r>
            <a:r>
              <a:rPr lang="en-US" sz="1400" b="1" dirty="0">
                <a:solidFill>
                  <a:schemeClr val="bg1"/>
                </a:solidFill>
                <a:effectLst/>
                <a:latin typeface="Times New Roman" panose="02020603050405020304" pitchFamily="18" charset="0"/>
                <a:ea typeface="Arial" panose="020B0604020202020204" pitchFamily="34" charset="0"/>
              </a:rPr>
              <a:t> metrics </a:t>
            </a:r>
            <a:r>
              <a:rPr lang="en-US" sz="1400" b="1" dirty="0" err="1">
                <a:solidFill>
                  <a:schemeClr val="bg1"/>
                </a:solidFill>
                <a:effectLst/>
                <a:latin typeface="Times New Roman" panose="02020603050405020304" pitchFamily="18" charset="0"/>
                <a:ea typeface="Arial" panose="020B0604020202020204" pitchFamily="34" charset="0"/>
              </a:rPr>
              <a:t>là</a:t>
            </a:r>
            <a:r>
              <a:rPr lang="en-US" sz="1400" b="1" dirty="0">
                <a:solidFill>
                  <a:schemeClr val="bg1"/>
                </a:solidFill>
                <a:effectLst/>
                <a:latin typeface="Times New Roman" panose="02020603050405020304" pitchFamily="18" charset="0"/>
                <a:ea typeface="Arial" panose="020B0604020202020204" pitchFamily="34" charset="0"/>
              </a:rPr>
              <a:t> 'accuracy’.</a:t>
            </a:r>
            <a:endParaRPr lang="en-US" sz="1200" b="1" dirty="0">
              <a:solidFill>
                <a:schemeClr val="bg1"/>
              </a:solidFill>
              <a:effectLst/>
              <a:latin typeface="Arial" panose="020B0604020202020204" pitchFamily="34" charset="0"/>
              <a:ea typeface="Arial" panose="020B0604020202020204" pitchFamily="34" charset="0"/>
            </a:endParaRPr>
          </a:p>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B8: </a:t>
            </a:r>
            <a:r>
              <a:rPr lang="en-US" sz="1400" b="1" dirty="0" err="1">
                <a:solidFill>
                  <a:schemeClr val="bg1"/>
                </a:solidFill>
                <a:effectLst/>
                <a:latin typeface="Times New Roman" panose="02020603050405020304" pitchFamily="18" charset="0"/>
                <a:ea typeface="Arial" panose="020B0604020202020204" pitchFamily="34" charset="0"/>
              </a:rPr>
              <a:t>Đặt</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đường</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dẫn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cho</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lưu</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trữ</a:t>
            </a:r>
            <a:r>
              <a:rPr lang="en-US" sz="1400" b="1" dirty="0">
                <a:solidFill>
                  <a:schemeClr val="bg1"/>
                </a:solidFill>
                <a:effectLst/>
                <a:latin typeface="Times New Roman" panose="02020603050405020304" pitchFamily="18" charset="0"/>
                <a:ea typeface="Arial" panose="020B0604020202020204" pitchFamily="34" charset="0"/>
              </a:rPr>
              <a:t> checkpoint.</a:t>
            </a:r>
            <a:endParaRPr lang="en-US" sz="1200" b="1" dirty="0">
              <a:solidFill>
                <a:schemeClr val="bg1"/>
              </a:solidFill>
              <a:effectLst/>
              <a:latin typeface="Arial" panose="020B0604020202020204" pitchFamily="34" charset="0"/>
              <a:ea typeface="Arial" panose="020B0604020202020204" pitchFamily="34" charset="0"/>
            </a:endParaRPr>
          </a:p>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B9: </a:t>
            </a:r>
            <a:r>
              <a:rPr lang="en-US" sz="1400" b="1" dirty="0" err="1">
                <a:solidFill>
                  <a:schemeClr val="bg1"/>
                </a:solidFill>
                <a:effectLst/>
                <a:latin typeface="Times New Roman" panose="02020603050405020304" pitchFamily="18" charset="0"/>
                <a:ea typeface="Arial" panose="020B0604020202020204" pitchFamily="34" charset="0"/>
              </a:rPr>
              <a:t>Tạo</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một</a:t>
            </a:r>
            <a:r>
              <a:rPr lang="en-US" sz="1400" b="1" dirty="0">
                <a:solidFill>
                  <a:schemeClr val="bg1"/>
                </a:solidFill>
                <a:effectLst/>
                <a:latin typeface="Times New Roman" panose="02020603050405020304" pitchFamily="18" charset="0"/>
                <a:ea typeface="Arial" panose="020B0604020202020204" pitchFamily="34" charset="0"/>
              </a:rPr>
              <a:t> callback </a:t>
            </a:r>
            <a:r>
              <a:rPr lang="en-US" sz="1400" b="1" dirty="0" err="1">
                <a:solidFill>
                  <a:schemeClr val="bg1"/>
                </a:solidFill>
                <a:effectLst/>
                <a:latin typeface="Times New Roman" panose="02020603050405020304" pitchFamily="18" charset="0"/>
                <a:ea typeface="Arial" panose="020B0604020202020204" pitchFamily="34" charset="0"/>
              </a:rPr>
              <a:t>ModelCheckpoint</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để</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lưu</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trọng</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số</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của</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mô</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hình</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tốt</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nhất</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dựa</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trên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độ</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chính</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xác</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trên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tập</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huấn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luyện</a:t>
            </a:r>
            <a:r>
              <a:rPr lang="en-US" sz="1400" b="1" dirty="0">
                <a:solidFill>
                  <a:schemeClr val="bg1"/>
                </a:solidFill>
                <a:effectLst/>
                <a:latin typeface="Times New Roman" panose="02020603050405020304" pitchFamily="18" charset="0"/>
                <a:ea typeface="Arial" panose="020B0604020202020204" pitchFamily="34" charset="0"/>
              </a:rPr>
              <a:t>.</a:t>
            </a:r>
            <a:endParaRPr lang="en-US" sz="1200" b="1" dirty="0">
              <a:solidFill>
                <a:schemeClr val="bg1"/>
              </a:solidFill>
              <a:effectLst/>
              <a:latin typeface="Arial" panose="020B0604020202020204" pitchFamily="34" charset="0"/>
              <a:ea typeface="Arial" panose="020B0604020202020204" pitchFamily="34" charset="0"/>
            </a:endParaRPr>
          </a:p>
          <a:p>
            <a:pPr marL="285750" lvl="0" indent="-285750">
              <a:lnSpc>
                <a:spcPct val="150000"/>
              </a:lnSpc>
              <a:buFont typeface="Arial" panose="020B0604020202020204" pitchFamily="34" charset="0"/>
              <a:buChar char="•"/>
            </a:pPr>
            <a:r>
              <a:rPr lang="en-US" sz="1400" b="1" dirty="0">
                <a:solidFill>
                  <a:schemeClr val="bg1"/>
                </a:solidFill>
                <a:effectLst/>
                <a:latin typeface="Times New Roman" panose="02020603050405020304" pitchFamily="18" charset="0"/>
                <a:ea typeface="Arial" panose="020B0604020202020204" pitchFamily="34" charset="0"/>
              </a:rPr>
              <a:t>B10: </a:t>
            </a:r>
            <a:r>
              <a:rPr lang="en-US" sz="1400" b="1" dirty="0" err="1">
                <a:solidFill>
                  <a:schemeClr val="bg1"/>
                </a:solidFill>
                <a:effectLst/>
                <a:latin typeface="Times New Roman" panose="02020603050405020304" pitchFamily="18" charset="0"/>
                <a:ea typeface="Arial" panose="020B0604020202020204" pitchFamily="34" charset="0"/>
              </a:rPr>
              <a:t>Huấn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luyện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mô</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hình</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trên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tập</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huấn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luyện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X_train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y_train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với</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các</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tham</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số</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như</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batch_size</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số</a:t>
            </a:r>
            <a:r>
              <a:rPr lang="en-US" sz="1400" b="1" dirty="0">
                <a:solidFill>
                  <a:schemeClr val="bg1"/>
                </a:solidFill>
                <a:effectLst/>
                <a:latin typeface="Times New Roman" panose="02020603050405020304" pitchFamily="18" charset="0"/>
                <a:ea typeface="Arial" panose="020B0604020202020204" pitchFamily="34" charset="0"/>
              </a:rPr>
              <a:t> epoch </a:t>
            </a:r>
            <a:r>
              <a:rPr lang="en-US" sz="1400" b="1" dirty="0" err="1">
                <a:solidFill>
                  <a:schemeClr val="bg1"/>
                </a:solidFill>
                <a:effectLst/>
                <a:latin typeface="Times New Roman" panose="02020603050405020304" pitchFamily="18" charset="0"/>
                <a:ea typeface="Arial" panose="020B0604020202020204" pitchFamily="34" charset="0"/>
              </a:rPr>
              <a:t>và</a:t>
            </a:r>
            <a:r>
              <a:rPr lang="en-US" sz="1400" b="1" dirty="0">
                <a:solidFill>
                  <a:schemeClr val="bg1"/>
                </a:solidFill>
                <a:effectLst/>
                <a:latin typeface="Times New Roman" panose="02020603050405020304" pitchFamily="18" charset="0"/>
                <a:ea typeface="Arial" panose="020B0604020202020204" pitchFamily="34" charset="0"/>
              </a:rPr>
              <a:t> callback </a:t>
            </a:r>
            <a:r>
              <a:rPr lang="en-US" sz="1400" b="1" dirty="0" err="1">
                <a:solidFill>
                  <a:schemeClr val="bg1"/>
                </a:solidFill>
                <a:effectLst/>
                <a:latin typeface="Times New Roman" panose="02020603050405020304" pitchFamily="18" charset="0"/>
                <a:ea typeface="Arial" panose="020B0604020202020204" pitchFamily="34" charset="0"/>
              </a:rPr>
              <a:t>được</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truyền</a:t>
            </a:r>
            <a:r>
              <a:rPr lang="en-US" sz="1400" b="1" dirty="0">
                <a:solidFill>
                  <a:schemeClr val="bg1"/>
                </a:solidFill>
                <a:effectLst/>
                <a:latin typeface="Times New Roman" panose="02020603050405020304" pitchFamily="18" charset="0"/>
                <a:ea typeface="Arial" panose="020B0604020202020204" pitchFamily="34" charset="0"/>
              </a:rPr>
              <a:t> </a:t>
            </a:r>
            <a:r>
              <a:rPr lang="en-US" sz="1400" b="1" dirty="0" err="1">
                <a:solidFill>
                  <a:schemeClr val="bg1"/>
                </a:solidFill>
                <a:effectLst/>
                <a:latin typeface="Times New Roman" panose="02020603050405020304" pitchFamily="18" charset="0"/>
                <a:ea typeface="Arial" panose="020B0604020202020204" pitchFamily="34" charset="0"/>
              </a:rPr>
              <a:t>vào</a:t>
            </a:r>
            <a:r>
              <a:rPr lang="en-US" sz="1400" b="1" dirty="0">
                <a:solidFill>
                  <a:schemeClr val="bg1"/>
                </a:solidFill>
                <a:effectLst/>
                <a:latin typeface="Times New Roman" panose="02020603050405020304" pitchFamily="18" charset="0"/>
                <a:ea typeface="Arial" panose="020B0604020202020204" pitchFamily="34" charset="0"/>
              </a:rPr>
              <a:t>.</a:t>
            </a:r>
            <a:endParaRPr lang="en-US" sz="1200" b="1" dirty="0">
              <a:solidFill>
                <a:schemeClr val="bg1"/>
              </a:solidFill>
              <a:effectLst/>
              <a:latin typeface="Arial" panose="020B0604020202020204" pitchFamily="34" charset="0"/>
              <a:ea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4"/>
          <p:cNvSpPr txBox="1">
            <a:spLocks noGrp="1"/>
          </p:cNvSpPr>
          <p:nvPr>
            <p:ph type="title"/>
          </p:nvPr>
        </p:nvSpPr>
        <p:spPr>
          <a:xfrm>
            <a:off x="2834550" y="35625"/>
            <a:ext cx="34749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KẾT QUẢ HUẤN LUYỆN</a:t>
            </a:r>
            <a:endParaRPr b="1" dirty="0"/>
          </a:p>
        </p:txBody>
      </p:sp>
      <p:sp>
        <p:nvSpPr>
          <p:cNvPr id="559" name="Google Shape;559;p54"/>
          <p:cNvSpPr txBox="1">
            <a:spLocks noGrp="1"/>
          </p:cNvSpPr>
          <p:nvPr>
            <p:ph type="ctrTitle" idx="2"/>
          </p:nvPr>
        </p:nvSpPr>
        <p:spPr>
          <a:xfrm>
            <a:off x="-12750" y="3230036"/>
            <a:ext cx="1847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Total params 46,276,230</a:t>
            </a:r>
            <a:endParaRPr dirty="0"/>
          </a:p>
        </p:txBody>
      </p:sp>
      <p:sp>
        <p:nvSpPr>
          <p:cNvPr id="561" name="Google Shape;561;p54"/>
          <p:cNvSpPr txBox="1">
            <a:spLocks noGrp="1"/>
          </p:cNvSpPr>
          <p:nvPr>
            <p:ph type="ctrTitle" idx="3"/>
          </p:nvPr>
        </p:nvSpPr>
        <p:spPr>
          <a:xfrm>
            <a:off x="1983550" y="3230036"/>
            <a:ext cx="1847100" cy="8276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Trainable params 26,251,846</a:t>
            </a:r>
            <a:endParaRPr dirty="0"/>
          </a:p>
        </p:txBody>
      </p:sp>
      <p:sp>
        <p:nvSpPr>
          <p:cNvPr id="563" name="Google Shape;563;p54"/>
          <p:cNvSpPr txBox="1">
            <a:spLocks noGrp="1"/>
          </p:cNvSpPr>
          <p:nvPr>
            <p:ph type="ctrTitle" idx="5"/>
          </p:nvPr>
        </p:nvSpPr>
        <p:spPr>
          <a:xfrm>
            <a:off x="3979850" y="3230036"/>
            <a:ext cx="1847100" cy="8276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Non-trainable params 20,024,384</a:t>
            </a:r>
            <a:endParaRPr dirty="0"/>
          </a:p>
        </p:txBody>
      </p:sp>
      <p:sp>
        <p:nvSpPr>
          <p:cNvPr id="565" name="Google Shape;565;p54"/>
          <p:cNvSpPr txBox="1">
            <a:spLocks noGrp="1"/>
          </p:cNvSpPr>
          <p:nvPr>
            <p:ph type="ctrTitle" idx="7"/>
          </p:nvPr>
        </p:nvSpPr>
        <p:spPr>
          <a:xfrm>
            <a:off x="5976150" y="3230036"/>
            <a:ext cx="1847100" cy="507900"/>
          </a:xfrm>
          <a:prstGeom prst="rect">
            <a:avLst/>
          </a:prstGeom>
          <a:noFill/>
          <a:ln>
            <a:noFill/>
          </a:ln>
        </p:spPr>
        <p:txBody>
          <a:bodyPr spcFirstLastPara="1" wrap="square" lIns="91425" tIns="91425" rIns="91425" bIns="91425" anchor="b" anchorCtr="0">
            <a:noAutofit/>
          </a:bodyPr>
          <a:lstStyle/>
          <a:p>
            <a:r>
              <a:rPr lang="en-US" dirty="0"/>
              <a:t>Loss 1.0353</a:t>
            </a:r>
          </a:p>
        </p:txBody>
      </p:sp>
      <p:sp>
        <p:nvSpPr>
          <p:cNvPr id="567" name="Google Shape;567;p54"/>
          <p:cNvSpPr/>
          <p:nvPr/>
        </p:nvSpPr>
        <p:spPr>
          <a:xfrm>
            <a:off x="557550" y="1338761"/>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4"/>
          <p:cNvSpPr/>
          <p:nvPr/>
        </p:nvSpPr>
        <p:spPr>
          <a:xfrm>
            <a:off x="4550150" y="1338761"/>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2553850" y="2045135"/>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4"/>
          <p:cNvSpPr/>
          <p:nvPr/>
        </p:nvSpPr>
        <p:spPr>
          <a:xfrm>
            <a:off x="6546450" y="2045135"/>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 name="Google Shape;571;p54"/>
          <p:cNvCxnSpPr>
            <a:cxnSpLocks/>
            <a:stCxn id="559" idx="0"/>
            <a:endCxn id="567" idx="4"/>
          </p:cNvCxnSpPr>
          <p:nvPr/>
        </p:nvCxnSpPr>
        <p:spPr>
          <a:xfrm rot="10800000">
            <a:off x="910800" y="2045336"/>
            <a:ext cx="0" cy="1184700"/>
          </a:xfrm>
          <a:prstGeom prst="straightConnector1">
            <a:avLst/>
          </a:prstGeom>
          <a:noFill/>
          <a:ln w="9525" cap="flat" cmpd="sng">
            <a:solidFill>
              <a:schemeClr val="accent1"/>
            </a:solidFill>
            <a:prstDash val="solid"/>
            <a:round/>
            <a:headEnd type="none" w="med" len="med"/>
            <a:tailEnd type="none" w="med" len="med"/>
          </a:ln>
        </p:spPr>
      </p:cxnSp>
      <p:cxnSp>
        <p:nvCxnSpPr>
          <p:cNvPr id="572" name="Google Shape;572;p54"/>
          <p:cNvCxnSpPr>
            <a:cxnSpLocks/>
            <a:stCxn id="569" idx="4"/>
            <a:endCxn id="561" idx="0"/>
          </p:cNvCxnSpPr>
          <p:nvPr/>
        </p:nvCxnSpPr>
        <p:spPr>
          <a:xfrm>
            <a:off x="2907100" y="2751635"/>
            <a:ext cx="0" cy="478401"/>
          </a:xfrm>
          <a:prstGeom prst="straightConnector1">
            <a:avLst/>
          </a:prstGeom>
          <a:noFill/>
          <a:ln w="9525" cap="flat" cmpd="sng">
            <a:solidFill>
              <a:schemeClr val="accent1"/>
            </a:solidFill>
            <a:prstDash val="solid"/>
            <a:round/>
            <a:headEnd type="none" w="med" len="med"/>
            <a:tailEnd type="none" w="med" len="med"/>
          </a:ln>
        </p:spPr>
      </p:cxnSp>
      <p:cxnSp>
        <p:nvCxnSpPr>
          <p:cNvPr id="573" name="Google Shape;573;p54"/>
          <p:cNvCxnSpPr>
            <a:cxnSpLocks/>
            <a:stCxn id="568" idx="4"/>
            <a:endCxn id="563" idx="0"/>
          </p:cNvCxnSpPr>
          <p:nvPr/>
        </p:nvCxnSpPr>
        <p:spPr>
          <a:xfrm>
            <a:off x="4903400" y="2045261"/>
            <a:ext cx="0" cy="1184775"/>
          </a:xfrm>
          <a:prstGeom prst="straightConnector1">
            <a:avLst/>
          </a:prstGeom>
          <a:noFill/>
          <a:ln w="9525" cap="flat" cmpd="sng">
            <a:solidFill>
              <a:schemeClr val="accent1"/>
            </a:solidFill>
            <a:prstDash val="solid"/>
            <a:round/>
            <a:headEnd type="none" w="med" len="med"/>
            <a:tailEnd type="none" w="med" len="med"/>
          </a:ln>
        </p:spPr>
      </p:cxnSp>
      <p:cxnSp>
        <p:nvCxnSpPr>
          <p:cNvPr id="574" name="Google Shape;574;p54"/>
          <p:cNvCxnSpPr>
            <a:cxnSpLocks/>
            <a:stCxn id="570" idx="4"/>
            <a:endCxn id="565" idx="0"/>
          </p:cNvCxnSpPr>
          <p:nvPr/>
        </p:nvCxnSpPr>
        <p:spPr>
          <a:xfrm>
            <a:off x="6899700" y="2751635"/>
            <a:ext cx="0" cy="478401"/>
          </a:xfrm>
          <a:prstGeom prst="straightConnector1">
            <a:avLst/>
          </a:prstGeom>
          <a:noFill/>
          <a:ln w="9525" cap="flat" cmpd="sng">
            <a:solidFill>
              <a:schemeClr val="accent1"/>
            </a:solidFill>
            <a:prstDash val="solid"/>
            <a:round/>
            <a:headEnd type="none" w="med" len="med"/>
            <a:tailEnd type="none" w="med" len="med"/>
          </a:ln>
        </p:spPr>
      </p:cxnSp>
      <p:grpSp>
        <p:nvGrpSpPr>
          <p:cNvPr id="575" name="Google Shape;575;p54"/>
          <p:cNvGrpSpPr/>
          <p:nvPr/>
        </p:nvGrpSpPr>
        <p:grpSpPr>
          <a:xfrm>
            <a:off x="709827" y="1519771"/>
            <a:ext cx="401942" cy="376126"/>
            <a:chOff x="2766264" y="3394042"/>
            <a:chExt cx="294873" cy="275934"/>
          </a:xfrm>
        </p:grpSpPr>
        <p:sp>
          <p:nvSpPr>
            <p:cNvPr id="576" name="Google Shape;576;p54"/>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4"/>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54"/>
          <p:cNvGrpSpPr/>
          <p:nvPr/>
        </p:nvGrpSpPr>
        <p:grpSpPr>
          <a:xfrm>
            <a:off x="6721259" y="2208952"/>
            <a:ext cx="376090" cy="378881"/>
            <a:chOff x="6571955" y="2919170"/>
            <a:chExt cx="308878" cy="311170"/>
          </a:xfrm>
        </p:grpSpPr>
        <p:sp>
          <p:nvSpPr>
            <p:cNvPr id="581" name="Google Shape;581;p54"/>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4"/>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4"/>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4"/>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4"/>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54"/>
          <p:cNvGrpSpPr/>
          <p:nvPr/>
        </p:nvGrpSpPr>
        <p:grpSpPr>
          <a:xfrm>
            <a:off x="4698214" y="1485102"/>
            <a:ext cx="410353" cy="410795"/>
            <a:chOff x="3235438" y="1970604"/>
            <a:chExt cx="354363" cy="354745"/>
          </a:xfrm>
        </p:grpSpPr>
        <p:sp>
          <p:nvSpPr>
            <p:cNvPr id="592" name="Google Shape;592;p54"/>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4"/>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4"/>
          <p:cNvGrpSpPr/>
          <p:nvPr/>
        </p:nvGrpSpPr>
        <p:grpSpPr>
          <a:xfrm>
            <a:off x="2707975" y="2250460"/>
            <a:ext cx="398259" cy="337373"/>
            <a:chOff x="2770052" y="2009628"/>
            <a:chExt cx="327085" cy="277080"/>
          </a:xfrm>
        </p:grpSpPr>
        <p:sp>
          <p:nvSpPr>
            <p:cNvPr id="606" name="Google Shape;606;p54"/>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4"/>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75;p41">
            <a:extLst>
              <a:ext uri="{FF2B5EF4-FFF2-40B4-BE49-F238E27FC236}">
                <a16:creationId xmlns:a16="http://schemas.microsoft.com/office/drawing/2014/main" id="{5BADA282-7512-56B5-D65A-13A5021D005A}"/>
              </a:ext>
            </a:extLst>
          </p:cNvPr>
          <p:cNvSpPr/>
          <p:nvPr/>
        </p:nvSpPr>
        <p:spPr>
          <a:xfrm>
            <a:off x="8097551" y="2380125"/>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Google Shape;279;p41">
            <a:extLst>
              <a:ext uri="{FF2B5EF4-FFF2-40B4-BE49-F238E27FC236}">
                <a16:creationId xmlns:a16="http://schemas.microsoft.com/office/drawing/2014/main" id="{CAE9115F-AB81-12CA-605D-65A79CA21FC5}"/>
              </a:ext>
            </a:extLst>
          </p:cNvPr>
          <p:cNvCxnSpPr>
            <a:cxnSpLocks/>
            <a:stCxn id="2" idx="4"/>
          </p:cNvCxnSpPr>
          <p:nvPr/>
        </p:nvCxnSpPr>
        <p:spPr>
          <a:xfrm>
            <a:off x="8379101" y="2943225"/>
            <a:ext cx="1787" cy="298350"/>
          </a:xfrm>
          <a:prstGeom prst="straightConnector1">
            <a:avLst/>
          </a:prstGeom>
          <a:noFill/>
          <a:ln w="9525" cap="flat" cmpd="sng">
            <a:solidFill>
              <a:srgbClr val="D5B961"/>
            </a:solidFill>
            <a:prstDash val="solid"/>
            <a:round/>
            <a:headEnd type="none" w="med" len="med"/>
            <a:tailEnd type="none" w="med" len="med"/>
          </a:ln>
        </p:spPr>
      </p:cxnSp>
      <p:sp>
        <p:nvSpPr>
          <p:cNvPr id="4" name="Google Shape;296;p41">
            <a:extLst>
              <a:ext uri="{FF2B5EF4-FFF2-40B4-BE49-F238E27FC236}">
                <a16:creationId xmlns:a16="http://schemas.microsoft.com/office/drawing/2014/main" id="{39CD86A0-1D8E-E588-AED9-D281995908BE}"/>
              </a:ext>
            </a:extLst>
          </p:cNvPr>
          <p:cNvSpPr/>
          <p:nvPr/>
        </p:nvSpPr>
        <p:spPr>
          <a:xfrm>
            <a:off x="8264146" y="2479606"/>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5;p54">
            <a:extLst>
              <a:ext uri="{FF2B5EF4-FFF2-40B4-BE49-F238E27FC236}">
                <a16:creationId xmlns:a16="http://schemas.microsoft.com/office/drawing/2014/main" id="{9D9FB1D3-CBCB-967E-286C-24401CFA197B}"/>
              </a:ext>
            </a:extLst>
          </p:cNvPr>
          <p:cNvSpPr txBox="1">
            <a:spLocks/>
          </p:cNvSpPr>
          <p:nvPr/>
        </p:nvSpPr>
        <p:spPr>
          <a:xfrm>
            <a:off x="7570502" y="3229960"/>
            <a:ext cx="1847100" cy="8276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9pPr>
          </a:lstStyle>
          <a:p>
            <a:pPr lvl="0">
              <a:lnSpc>
                <a:spcPct val="115000"/>
              </a:lnSpc>
            </a:pPr>
            <a:r>
              <a:rPr lang="en-US" dirty="0"/>
              <a:t>Accuracy</a:t>
            </a:r>
            <a:r>
              <a:rPr lang="en-US" sz="1800" dirty="0">
                <a:effectLst/>
                <a:latin typeface="Times New Roman" panose="02020603050405020304" pitchFamily="18" charset="0"/>
                <a:ea typeface="Arial" panose="020B0604020202020204" pitchFamily="34" charset="0"/>
              </a:rPr>
              <a:t> </a:t>
            </a:r>
            <a:r>
              <a:rPr lang="en-US" dirty="0"/>
              <a:t>0.6424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4816549" y="2274088"/>
            <a:ext cx="420321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KẾT LUẬN</a:t>
            </a:r>
            <a:endParaRPr b="1" dirty="0"/>
          </a:p>
        </p:txBody>
      </p:sp>
      <p:sp>
        <p:nvSpPr>
          <p:cNvPr id="206" name="Google Shape;206;p35"/>
          <p:cNvSpPr txBox="1">
            <a:spLocks noGrp="1"/>
          </p:cNvSpPr>
          <p:nvPr>
            <p:ph type="title" idx="2"/>
          </p:nvPr>
        </p:nvSpPr>
        <p:spPr>
          <a:xfrm>
            <a:off x="4931325" y="1075113"/>
            <a:ext cx="33432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4098" name="Picture 2" descr="Black Car Photos, Download The BEST Free Black Car Stock ...">
            <a:extLst>
              <a:ext uri="{FF2B5EF4-FFF2-40B4-BE49-F238E27FC236}">
                <a16:creationId xmlns:a16="http://schemas.microsoft.com/office/drawing/2014/main" id="{1F070253-81A2-29C3-A433-0A9345388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35" y="1027791"/>
            <a:ext cx="5367260" cy="3040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177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SO SÁNH VỚI CÁC DỰ ÁN TƯƠNG TỰ</a:t>
            </a:r>
            <a:endParaRPr b="1" dirty="0"/>
          </a:p>
        </p:txBody>
      </p:sp>
      <p:sp>
        <p:nvSpPr>
          <p:cNvPr id="311" name="Google Shape;311;p43"/>
          <p:cNvSpPr/>
          <p:nvPr/>
        </p:nvSpPr>
        <p:spPr>
          <a:xfrm>
            <a:off x="683286" y="2442950"/>
            <a:ext cx="2419204" cy="233295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1567800" y="1373675"/>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43"/>
          <p:cNvCxnSpPr>
            <a:cxnSpLocks/>
            <a:stCxn id="312" idx="4"/>
            <a:endCxn id="311" idx="0"/>
          </p:cNvCxnSpPr>
          <p:nvPr/>
        </p:nvCxnSpPr>
        <p:spPr>
          <a:xfrm flipH="1">
            <a:off x="1892888" y="2029175"/>
            <a:ext cx="2662" cy="413775"/>
          </a:xfrm>
          <a:prstGeom prst="straightConnector1">
            <a:avLst/>
          </a:prstGeom>
          <a:noFill/>
          <a:ln w="9525" cap="flat" cmpd="sng">
            <a:solidFill>
              <a:schemeClr val="accent1"/>
            </a:solidFill>
            <a:prstDash val="solid"/>
            <a:round/>
            <a:headEnd type="none" w="med" len="med"/>
            <a:tailEnd type="none" w="med" len="med"/>
          </a:ln>
        </p:spPr>
      </p:cxnSp>
      <p:sp>
        <p:nvSpPr>
          <p:cNvPr id="316" name="Google Shape;316;p43"/>
          <p:cNvSpPr txBox="1">
            <a:spLocks noGrp="1"/>
          </p:cNvSpPr>
          <p:nvPr>
            <p:ph type="title"/>
          </p:nvPr>
        </p:nvSpPr>
        <p:spPr>
          <a:xfrm>
            <a:off x="1029863" y="2452626"/>
            <a:ext cx="1728187" cy="3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t>Đã hoàn thành</a:t>
            </a:r>
            <a:endParaRPr sz="1400" b="1" dirty="0"/>
          </a:p>
        </p:txBody>
      </p:sp>
      <p:sp>
        <p:nvSpPr>
          <p:cNvPr id="317" name="Google Shape;317;p43"/>
          <p:cNvSpPr txBox="1">
            <a:spLocks noGrp="1"/>
          </p:cNvSpPr>
          <p:nvPr>
            <p:ph type="subTitle" idx="4294967295"/>
          </p:nvPr>
        </p:nvSpPr>
        <p:spPr>
          <a:xfrm>
            <a:off x="763326" y="2883950"/>
            <a:ext cx="2419203" cy="835800"/>
          </a:xfrm>
          <a:prstGeom prst="rect">
            <a:avLst/>
          </a:prstGeom>
        </p:spPr>
        <p:txBody>
          <a:bodyPr spcFirstLastPara="1" wrap="square" lIns="91425" tIns="91425" rIns="91425" bIns="91425" anchor="t" anchorCtr="0">
            <a:noAutofit/>
          </a:bodyPr>
          <a:lstStyle/>
          <a:p>
            <a:pPr marL="0" lvl="0" indent="0">
              <a:lnSpc>
                <a:spcPct val="115000"/>
              </a:lnSpc>
              <a:buNone/>
            </a:pPr>
            <a:r>
              <a:rPr lang="en-US" sz="1000" dirty="0">
                <a:effectLst/>
                <a:latin typeface="Times New Roman" panose="02020603050405020304" pitchFamily="18" charset="0"/>
                <a:ea typeface="Times New Roman" panose="02020603050405020304" pitchFamily="18" charset="0"/>
              </a:rPr>
              <a:t>Thu </a:t>
            </a:r>
            <a:r>
              <a:rPr lang="en-US" sz="1000" dirty="0" err="1">
                <a:effectLst/>
                <a:latin typeface="Times New Roman" panose="02020603050405020304" pitchFamily="18" charset="0"/>
                <a:ea typeface="Times New Roman" panose="02020603050405020304" pitchFamily="18" charset="0"/>
              </a:rPr>
              <a:t>thập</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dữ</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liệu</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của</a:t>
            </a:r>
            <a:r>
              <a:rPr lang="en-US" sz="1000" dirty="0">
                <a:effectLst/>
                <a:latin typeface="Times New Roman" panose="02020603050405020304" pitchFamily="18" charset="0"/>
                <a:ea typeface="Times New Roman" panose="02020603050405020304" pitchFamily="18" charset="0"/>
              </a:rPr>
              <a:t> 70 </a:t>
            </a:r>
            <a:r>
              <a:rPr lang="en-US" sz="1000" dirty="0" err="1">
                <a:effectLst/>
                <a:latin typeface="Times New Roman" panose="02020603050405020304" pitchFamily="18" charset="0"/>
                <a:ea typeface="Times New Roman" panose="02020603050405020304" pitchFamily="18" charset="0"/>
              </a:rPr>
              <a:t>hãng</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xe</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hơi</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phổ</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biến</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trên</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thế</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giới</a:t>
            </a:r>
            <a:r>
              <a:rPr lang="en-US" sz="1000" dirty="0">
                <a:effectLst/>
                <a:latin typeface="Times New Roman" panose="02020603050405020304" pitchFamily="18" charset="0"/>
                <a:ea typeface="Times New Roman" panose="02020603050405020304" pitchFamily="18" charset="0"/>
              </a:rPr>
              <a:t> (11027 </a:t>
            </a:r>
            <a:r>
              <a:rPr lang="en-US" sz="1000" dirty="0" err="1">
                <a:effectLst/>
                <a:latin typeface="Times New Roman" panose="02020603050405020304" pitchFamily="18" charset="0"/>
                <a:ea typeface="Times New Roman" panose="02020603050405020304" pitchFamily="18" charset="0"/>
              </a:rPr>
              <a:t>ảnh</a:t>
            </a:r>
            <a:r>
              <a:rPr lang="en-US" sz="1000" dirty="0">
                <a:effectLst/>
                <a:latin typeface="Times New Roman" panose="02020603050405020304" pitchFamily="18" charset="0"/>
                <a:ea typeface="Times New Roman" panose="02020603050405020304" pitchFamily="18" charset="0"/>
              </a:rPr>
              <a:t>)</a:t>
            </a:r>
          </a:p>
          <a:p>
            <a:pPr marL="0" lvl="0" indent="0">
              <a:lnSpc>
                <a:spcPct val="115000"/>
              </a:lnSpc>
              <a:buNone/>
            </a:pPr>
            <a:endParaRPr lang="en-US" sz="1000" dirty="0">
              <a:effectLst/>
              <a:latin typeface="Arial" panose="020B0604020202020204" pitchFamily="34" charset="0"/>
              <a:ea typeface="Arial" panose="020B0604020202020204" pitchFamily="34" charset="0"/>
            </a:endParaRPr>
          </a:p>
          <a:p>
            <a:pPr marL="0" lvl="0" indent="0">
              <a:lnSpc>
                <a:spcPct val="115000"/>
              </a:lnSpc>
              <a:buNone/>
            </a:pPr>
            <a:r>
              <a:rPr lang="en-US" sz="1000" dirty="0" err="1">
                <a:effectLst/>
                <a:latin typeface="Times New Roman" panose="02020603050405020304" pitchFamily="18" charset="0"/>
                <a:ea typeface="Times New Roman" panose="02020603050405020304" pitchFamily="18" charset="0"/>
              </a:rPr>
              <a:t>Tiền</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xử</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lý</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dữ</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lý</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dữ</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liệu</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với</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các</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thao</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tác</a:t>
            </a:r>
            <a:r>
              <a:rPr lang="en-US" sz="1000" dirty="0">
                <a:effectLst/>
                <a:latin typeface="Times New Roman" panose="02020603050405020304" pitchFamily="18" charset="0"/>
                <a:ea typeface="Times New Roman" panose="02020603050405020304" pitchFamily="18" charset="0"/>
              </a:rPr>
              <a:t>: Flip(</a:t>
            </a:r>
            <a:r>
              <a:rPr lang="en-US" sz="1000" dirty="0" err="1">
                <a:effectLst/>
                <a:latin typeface="Times New Roman" panose="02020603050405020304" pitchFamily="18" charset="0"/>
                <a:ea typeface="Times New Roman" panose="02020603050405020304" pitchFamily="18" charset="0"/>
              </a:rPr>
              <a:t>lật</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hình</a:t>
            </a:r>
            <a:r>
              <a:rPr lang="en-US" sz="1000" dirty="0">
                <a:effectLst/>
                <a:latin typeface="Times New Roman" panose="02020603050405020304" pitchFamily="18" charset="0"/>
                <a:ea typeface="Times New Roman" panose="02020603050405020304" pitchFamily="18" charset="0"/>
              </a:rPr>
              <a:t>), Rotate(</a:t>
            </a:r>
            <a:r>
              <a:rPr lang="en-US" sz="1000" dirty="0" err="1">
                <a:effectLst/>
                <a:latin typeface="Times New Roman" panose="02020603050405020304" pitchFamily="18" charset="0"/>
                <a:ea typeface="Times New Roman" panose="02020603050405020304" pitchFamily="18" charset="0"/>
              </a:rPr>
              <a:t>xoay</a:t>
            </a:r>
            <a:r>
              <a:rPr lang="en-US" sz="1000" dirty="0">
                <a:effectLst/>
                <a:latin typeface="Times New Roman" panose="02020603050405020304" pitchFamily="18" charset="0"/>
                <a:ea typeface="Times New Roman" panose="02020603050405020304" pitchFamily="18" charset="0"/>
              </a:rPr>
              <a:t> </a:t>
            </a:r>
            <a:r>
              <a:rPr lang="en-US" sz="1000" dirty="0" err="1">
                <a:effectLst/>
                <a:latin typeface="Times New Roman" panose="02020603050405020304" pitchFamily="18" charset="0"/>
                <a:ea typeface="Times New Roman" panose="02020603050405020304" pitchFamily="18" charset="0"/>
              </a:rPr>
              <a:t>hình</a:t>
            </a:r>
            <a:r>
              <a:rPr lang="en-US" sz="1000" dirty="0">
                <a:effectLst/>
                <a:latin typeface="Times New Roman" panose="02020603050405020304" pitchFamily="18" charset="0"/>
                <a:ea typeface="Times New Roman" panose="02020603050405020304" pitchFamily="18" charset="0"/>
              </a:rPr>
              <a:t>),  Resize.</a:t>
            </a:r>
            <a:endParaRPr lang="en-US" sz="1000" dirty="0">
              <a:effectLst/>
              <a:latin typeface="Arial" panose="020B0604020202020204" pitchFamily="34" charset="0"/>
              <a:ea typeface="Arial" panose="020B0604020202020204" pitchFamily="34" charset="0"/>
            </a:endParaRPr>
          </a:p>
        </p:txBody>
      </p:sp>
      <p:sp>
        <p:nvSpPr>
          <p:cNvPr id="318" name="Google Shape;318;p43"/>
          <p:cNvSpPr/>
          <p:nvPr/>
        </p:nvSpPr>
        <p:spPr>
          <a:xfrm>
            <a:off x="3365061" y="2442949"/>
            <a:ext cx="2413878" cy="2332949"/>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p:nvPr/>
        </p:nvSpPr>
        <p:spPr>
          <a:xfrm>
            <a:off x="4244250" y="1373675"/>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 name="Google Shape;321;p43"/>
          <p:cNvCxnSpPr>
            <a:cxnSpLocks/>
            <a:stCxn id="319" idx="4"/>
            <a:endCxn id="318" idx="0"/>
          </p:cNvCxnSpPr>
          <p:nvPr/>
        </p:nvCxnSpPr>
        <p:spPr>
          <a:xfrm>
            <a:off x="4572000" y="2029175"/>
            <a:ext cx="0" cy="413774"/>
          </a:xfrm>
          <a:prstGeom prst="straightConnector1">
            <a:avLst/>
          </a:prstGeom>
          <a:noFill/>
          <a:ln w="9525" cap="flat" cmpd="sng">
            <a:solidFill>
              <a:schemeClr val="accent1"/>
            </a:solidFill>
            <a:prstDash val="solid"/>
            <a:round/>
            <a:headEnd type="none" w="med" len="med"/>
            <a:tailEnd type="none" w="med" len="med"/>
          </a:ln>
        </p:spPr>
      </p:cxnSp>
      <p:sp>
        <p:nvSpPr>
          <p:cNvPr id="325" name="Google Shape;325;p43"/>
          <p:cNvSpPr/>
          <p:nvPr/>
        </p:nvSpPr>
        <p:spPr>
          <a:xfrm>
            <a:off x="6041514" y="2442950"/>
            <a:ext cx="2413872" cy="233294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920700" y="1373675"/>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 name="Google Shape;328;p43"/>
          <p:cNvCxnSpPr>
            <a:cxnSpLocks/>
            <a:stCxn id="326" idx="4"/>
            <a:endCxn id="325" idx="0"/>
          </p:cNvCxnSpPr>
          <p:nvPr/>
        </p:nvCxnSpPr>
        <p:spPr>
          <a:xfrm>
            <a:off x="7248450" y="2029175"/>
            <a:ext cx="0" cy="413775"/>
          </a:xfrm>
          <a:prstGeom prst="straightConnector1">
            <a:avLst/>
          </a:prstGeom>
          <a:noFill/>
          <a:ln w="9525" cap="flat" cmpd="sng">
            <a:solidFill>
              <a:schemeClr val="accent1"/>
            </a:solidFill>
            <a:prstDash val="solid"/>
            <a:round/>
            <a:headEnd type="none" w="med" len="med"/>
            <a:tailEnd type="none" w="med" len="med"/>
          </a:ln>
        </p:spPr>
      </p:cxnSp>
      <p:grpSp>
        <p:nvGrpSpPr>
          <p:cNvPr id="332" name="Google Shape;332;p43"/>
          <p:cNvGrpSpPr/>
          <p:nvPr/>
        </p:nvGrpSpPr>
        <p:grpSpPr>
          <a:xfrm>
            <a:off x="7067088" y="1533335"/>
            <a:ext cx="362734" cy="356731"/>
            <a:chOff x="860940" y="2746477"/>
            <a:chExt cx="371883" cy="365691"/>
          </a:xfrm>
        </p:grpSpPr>
        <p:sp>
          <p:nvSpPr>
            <p:cNvPr id="333" name="Google Shape;333;p43"/>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3"/>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43"/>
          <p:cNvGrpSpPr/>
          <p:nvPr/>
        </p:nvGrpSpPr>
        <p:grpSpPr>
          <a:xfrm>
            <a:off x="4373125" y="1580298"/>
            <a:ext cx="397763" cy="262804"/>
            <a:chOff x="5206262" y="4174817"/>
            <a:chExt cx="397763" cy="262804"/>
          </a:xfrm>
        </p:grpSpPr>
        <p:sp>
          <p:nvSpPr>
            <p:cNvPr id="339" name="Google Shape;339;p43"/>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3"/>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3"/>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43"/>
          <p:cNvGrpSpPr/>
          <p:nvPr/>
        </p:nvGrpSpPr>
        <p:grpSpPr>
          <a:xfrm>
            <a:off x="1675291" y="1566691"/>
            <a:ext cx="440505" cy="290018"/>
            <a:chOff x="5727616" y="4204699"/>
            <a:chExt cx="440505" cy="290018"/>
          </a:xfrm>
        </p:grpSpPr>
        <p:sp>
          <p:nvSpPr>
            <p:cNvPr id="347" name="Google Shape;347;p43"/>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3"/>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3"/>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3"/>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16;p43">
            <a:extLst>
              <a:ext uri="{FF2B5EF4-FFF2-40B4-BE49-F238E27FC236}">
                <a16:creationId xmlns:a16="http://schemas.microsoft.com/office/drawing/2014/main" id="{947337DA-8959-0836-3DDB-9573F4C55630}"/>
              </a:ext>
            </a:extLst>
          </p:cNvPr>
          <p:cNvSpPr txBox="1">
            <a:spLocks/>
          </p:cNvSpPr>
          <p:nvPr/>
        </p:nvSpPr>
        <p:spPr>
          <a:xfrm>
            <a:off x="3712425" y="2445550"/>
            <a:ext cx="1728187" cy="33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1400" b="1" dirty="0" err="1"/>
              <a:t>Chưa</a:t>
            </a:r>
            <a:r>
              <a:rPr lang="en-US" sz="1400" b="1" dirty="0"/>
              <a:t> </a:t>
            </a:r>
            <a:r>
              <a:rPr lang="en-US" sz="1400" b="1" dirty="0" err="1"/>
              <a:t>hoàn</a:t>
            </a:r>
            <a:r>
              <a:rPr lang="en-US" sz="1400" b="1" dirty="0"/>
              <a:t> </a:t>
            </a:r>
            <a:r>
              <a:rPr lang="en-US" sz="1400" b="1" dirty="0" err="1"/>
              <a:t>thành</a:t>
            </a:r>
            <a:endParaRPr lang="en-US" sz="1400" b="1" dirty="0"/>
          </a:p>
        </p:txBody>
      </p:sp>
      <p:sp>
        <p:nvSpPr>
          <p:cNvPr id="5" name="Google Shape;316;p43">
            <a:extLst>
              <a:ext uri="{FF2B5EF4-FFF2-40B4-BE49-F238E27FC236}">
                <a16:creationId xmlns:a16="http://schemas.microsoft.com/office/drawing/2014/main" id="{D30946D7-5373-B138-5CA1-ABBFAF10F831}"/>
              </a:ext>
            </a:extLst>
          </p:cNvPr>
          <p:cNvSpPr txBox="1">
            <a:spLocks/>
          </p:cNvSpPr>
          <p:nvPr/>
        </p:nvSpPr>
        <p:spPr>
          <a:xfrm>
            <a:off x="6388247" y="2452350"/>
            <a:ext cx="1728187" cy="33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1400" b="1" dirty="0" err="1"/>
              <a:t>Phát</a:t>
            </a:r>
            <a:r>
              <a:rPr lang="en-US" sz="1400" b="1" dirty="0"/>
              <a:t> </a:t>
            </a:r>
            <a:r>
              <a:rPr lang="en-US" sz="1400" b="1" dirty="0" err="1"/>
              <a:t>triển</a:t>
            </a:r>
            <a:r>
              <a:rPr lang="en-US" sz="1400" b="1" dirty="0"/>
              <a:t> </a:t>
            </a:r>
            <a:r>
              <a:rPr lang="en-US" sz="1400" b="1" dirty="0" err="1"/>
              <a:t>thêm</a:t>
            </a:r>
            <a:endParaRPr lang="en-US" sz="1400" b="1" dirty="0"/>
          </a:p>
        </p:txBody>
      </p:sp>
      <p:sp>
        <p:nvSpPr>
          <p:cNvPr id="13" name="Google Shape;317;p43">
            <a:extLst>
              <a:ext uri="{FF2B5EF4-FFF2-40B4-BE49-F238E27FC236}">
                <a16:creationId xmlns:a16="http://schemas.microsoft.com/office/drawing/2014/main" id="{087D24F6-0A0E-64B9-6C19-A1619A5BEC19}"/>
              </a:ext>
            </a:extLst>
          </p:cNvPr>
          <p:cNvSpPr txBox="1">
            <a:spLocks/>
          </p:cNvSpPr>
          <p:nvPr/>
        </p:nvSpPr>
        <p:spPr>
          <a:xfrm>
            <a:off x="3344249" y="2636921"/>
            <a:ext cx="2513690" cy="83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nSpc>
                <a:spcPct val="115000"/>
              </a:lnSpc>
              <a:buFont typeface="Montserrat"/>
              <a:buNone/>
            </a:pPr>
            <a:r>
              <a:rPr lang="vi-VN" sz="1000" dirty="0">
                <a:latin typeface="Times New Roman" panose="02020603050405020304" pitchFamily="18" charset="0"/>
                <a:ea typeface="Times New Roman" panose="02020603050405020304" pitchFamily="18" charset="0"/>
              </a:rPr>
              <a:t>Thu thập dữ liệu chưa đủ nhiều cho từng nhãn, các hãng xe không phổ biến chỉ thu thập được khoảng 100 điểm dữ liệu cho mỗi nhãn.</a:t>
            </a:r>
            <a:endParaRPr lang="en-US" sz="1000" dirty="0">
              <a:latin typeface="Times New Roman" panose="02020603050405020304" pitchFamily="18" charset="0"/>
              <a:ea typeface="Times New Roman" panose="02020603050405020304" pitchFamily="18" charset="0"/>
            </a:endParaRPr>
          </a:p>
          <a:p>
            <a:pPr marL="0" indent="0">
              <a:lnSpc>
                <a:spcPct val="115000"/>
              </a:lnSpc>
              <a:buFont typeface="Montserrat"/>
              <a:buNone/>
            </a:pPr>
            <a:endParaRPr lang="vi-VN" sz="1000" dirty="0">
              <a:latin typeface="Times New Roman" panose="02020603050405020304" pitchFamily="18" charset="0"/>
              <a:ea typeface="Times New Roman" panose="02020603050405020304" pitchFamily="18" charset="0"/>
            </a:endParaRPr>
          </a:p>
          <a:p>
            <a:pPr marL="0" indent="0">
              <a:lnSpc>
                <a:spcPct val="115000"/>
              </a:lnSpc>
              <a:buFont typeface="Montserrat"/>
              <a:buNone/>
            </a:pPr>
            <a:r>
              <a:rPr lang="vi-VN" sz="1000" dirty="0">
                <a:latin typeface="Times New Roman" panose="02020603050405020304" pitchFamily="18" charset="0"/>
                <a:ea typeface="Times New Roman" panose="02020603050405020304" pitchFamily="18" charset="0"/>
              </a:rPr>
              <a:t>Chưa hiệu quả với những ảnh chứa logo trên xe ở khoảng cách xa và góc ảnh bị nghiêng do chưa trích xuất tốt khu vực chứa logo.</a:t>
            </a:r>
            <a:endParaRPr lang="en-US" sz="1000" dirty="0">
              <a:latin typeface="Times New Roman" panose="02020603050405020304" pitchFamily="18" charset="0"/>
              <a:ea typeface="Times New Roman" panose="02020603050405020304" pitchFamily="18" charset="0"/>
            </a:endParaRPr>
          </a:p>
          <a:p>
            <a:pPr marL="0" indent="0">
              <a:lnSpc>
                <a:spcPct val="115000"/>
              </a:lnSpc>
              <a:buFont typeface="Montserrat"/>
              <a:buNone/>
            </a:pPr>
            <a:endParaRPr lang="vi-VN" sz="1000" dirty="0">
              <a:latin typeface="Times New Roman" panose="02020603050405020304" pitchFamily="18" charset="0"/>
              <a:ea typeface="Times New Roman" panose="02020603050405020304" pitchFamily="18" charset="0"/>
            </a:endParaRPr>
          </a:p>
          <a:p>
            <a:pPr marL="0" indent="0">
              <a:lnSpc>
                <a:spcPct val="115000"/>
              </a:lnSpc>
              <a:buFont typeface="Montserrat"/>
              <a:buNone/>
            </a:pPr>
            <a:r>
              <a:rPr lang="vi-VN" sz="1000" dirty="0">
                <a:latin typeface="Times New Roman" panose="02020603050405020304" pitchFamily="18" charset="0"/>
                <a:ea typeface="Times New Roman" panose="02020603050405020304" pitchFamily="18" charset="0"/>
              </a:rPr>
              <a:t>Dự đoán sai nhiều trên những dữ liệu có logo ở trên xe với khoảng cách xa.</a:t>
            </a:r>
          </a:p>
          <a:p>
            <a:pPr marL="0" indent="0">
              <a:lnSpc>
                <a:spcPct val="115000"/>
              </a:lnSpc>
              <a:buFont typeface="Montserrat"/>
              <a:buNone/>
            </a:pPr>
            <a:endParaRPr lang="en-US" sz="1000" dirty="0">
              <a:latin typeface="Arial" panose="020B0604020202020204" pitchFamily="34" charset="0"/>
              <a:ea typeface="Arial" panose="020B0604020202020204" pitchFamily="34" charset="0"/>
            </a:endParaRPr>
          </a:p>
        </p:txBody>
      </p:sp>
      <p:sp>
        <p:nvSpPr>
          <p:cNvPr id="17" name="Google Shape;317;p43">
            <a:extLst>
              <a:ext uri="{FF2B5EF4-FFF2-40B4-BE49-F238E27FC236}">
                <a16:creationId xmlns:a16="http://schemas.microsoft.com/office/drawing/2014/main" id="{14FC7AA8-3D74-9252-FF92-E759ED146E6F}"/>
              </a:ext>
            </a:extLst>
          </p:cNvPr>
          <p:cNvSpPr txBox="1">
            <a:spLocks/>
          </p:cNvSpPr>
          <p:nvPr/>
        </p:nvSpPr>
        <p:spPr>
          <a:xfrm>
            <a:off x="6136472" y="2740271"/>
            <a:ext cx="2513690" cy="83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nSpc>
                <a:spcPct val="115000"/>
              </a:lnSpc>
              <a:buFont typeface="Montserrat"/>
              <a:buNone/>
            </a:pPr>
            <a:r>
              <a:rPr lang="en-US" sz="1000" dirty="0" err="1">
                <a:latin typeface="Times New Roman" panose="02020603050405020304" pitchFamily="18" charset="0"/>
                <a:ea typeface="Times New Roman" panose="02020603050405020304" pitchFamily="18" charset="0"/>
              </a:rPr>
              <a:t>Nhận</a:t>
            </a:r>
            <a:r>
              <a:rPr lang="en-US" sz="1000" dirty="0">
                <a:latin typeface="Times New Roman" panose="02020603050405020304" pitchFamily="18" charset="0"/>
                <a:ea typeface="Times New Roman" panose="02020603050405020304" pitchFamily="18" charset="0"/>
              </a:rPr>
              <a:t> </a:t>
            </a:r>
            <a:r>
              <a:rPr lang="en-US" sz="1000" dirty="0" err="1">
                <a:latin typeface="Times New Roman" panose="02020603050405020304" pitchFamily="18" charset="0"/>
                <a:ea typeface="Times New Roman" panose="02020603050405020304" pitchFamily="18" charset="0"/>
              </a:rPr>
              <a:t>diện</a:t>
            </a:r>
            <a:r>
              <a:rPr lang="en-US" sz="1000" dirty="0">
                <a:latin typeface="Times New Roman" panose="02020603050405020304" pitchFamily="18" charset="0"/>
                <a:ea typeface="Times New Roman" panose="02020603050405020304" pitchFamily="18" charset="0"/>
              </a:rPr>
              <a:t> </a:t>
            </a:r>
            <a:r>
              <a:rPr lang="en-US" sz="1000" dirty="0" err="1">
                <a:latin typeface="Times New Roman" panose="02020603050405020304" pitchFamily="18" charset="0"/>
                <a:ea typeface="Times New Roman" panose="02020603050405020304" pitchFamily="18" charset="0"/>
              </a:rPr>
              <a:t>ví</a:t>
            </a:r>
            <a:r>
              <a:rPr lang="en-US" sz="1000" dirty="0">
                <a:latin typeface="Times New Roman" panose="02020603050405020304" pitchFamily="18" charset="0"/>
                <a:ea typeface="Times New Roman" panose="02020603050405020304" pitchFamily="18" charset="0"/>
              </a:rPr>
              <a:t> </a:t>
            </a:r>
            <a:r>
              <a:rPr lang="en-US" sz="1000" dirty="0" err="1">
                <a:latin typeface="Times New Roman" panose="02020603050405020304" pitchFamily="18" charset="0"/>
                <a:ea typeface="Times New Roman" panose="02020603050405020304" pitchFamily="18" charset="0"/>
              </a:rPr>
              <a:t>trị</a:t>
            </a:r>
            <a:r>
              <a:rPr lang="en-US" sz="1000" dirty="0">
                <a:latin typeface="Times New Roman" panose="02020603050405020304" pitchFamily="18" charset="0"/>
                <a:ea typeface="Times New Roman" panose="02020603050405020304" pitchFamily="18" charset="0"/>
              </a:rPr>
              <a:t> </a:t>
            </a:r>
            <a:r>
              <a:rPr lang="en-US" sz="1000" dirty="0" err="1">
                <a:latin typeface="Times New Roman" panose="02020603050405020304" pitchFamily="18" charset="0"/>
                <a:ea typeface="Times New Roman" panose="02020603050405020304" pitchFamily="18" charset="0"/>
              </a:rPr>
              <a:t>đặt</a:t>
            </a:r>
            <a:r>
              <a:rPr lang="en-US" sz="1000" dirty="0">
                <a:latin typeface="Times New Roman" panose="02020603050405020304" pitchFamily="18" charset="0"/>
                <a:ea typeface="Times New Roman" panose="02020603050405020304" pitchFamily="18" charset="0"/>
              </a:rPr>
              <a:t> logo </a:t>
            </a:r>
            <a:r>
              <a:rPr lang="en-US" sz="1000" dirty="0" err="1">
                <a:latin typeface="Times New Roman" panose="02020603050405020304" pitchFamily="18" charset="0"/>
                <a:ea typeface="Times New Roman" panose="02020603050405020304" pitchFamily="18" charset="0"/>
              </a:rPr>
              <a:t>trong</a:t>
            </a:r>
            <a:r>
              <a:rPr lang="en-US" sz="1000" dirty="0">
                <a:latin typeface="Times New Roman" panose="02020603050405020304" pitchFamily="18" charset="0"/>
                <a:ea typeface="Times New Roman" panose="02020603050405020304" pitchFamily="18" charset="0"/>
              </a:rPr>
              <a:t> </a:t>
            </a:r>
            <a:r>
              <a:rPr lang="en-US" sz="1000" dirty="0" err="1">
                <a:latin typeface="Times New Roman" panose="02020603050405020304" pitchFamily="18" charset="0"/>
                <a:ea typeface="Times New Roman" panose="02020603050405020304" pitchFamily="18" charset="0"/>
              </a:rPr>
              <a:t>bức</a:t>
            </a:r>
            <a:r>
              <a:rPr lang="en-US" sz="1000" dirty="0">
                <a:latin typeface="Times New Roman" panose="02020603050405020304" pitchFamily="18" charset="0"/>
                <a:ea typeface="Times New Roman" panose="02020603050405020304" pitchFamily="18" charset="0"/>
              </a:rPr>
              <a:t> </a:t>
            </a:r>
            <a:r>
              <a:rPr lang="en-US" sz="1000" dirty="0" err="1">
                <a:latin typeface="Times New Roman" panose="02020603050405020304" pitchFamily="18" charset="0"/>
                <a:ea typeface="Times New Roman" panose="02020603050405020304" pitchFamily="18" charset="0"/>
              </a:rPr>
              <a:t>ảnh</a:t>
            </a:r>
            <a:endParaRPr lang="vi-VN" sz="1000" dirty="0">
              <a:latin typeface="Times New Roman" panose="02020603050405020304" pitchFamily="18" charset="0"/>
              <a:ea typeface="Times New Roman" panose="02020603050405020304" pitchFamily="18" charset="0"/>
            </a:endParaRPr>
          </a:p>
          <a:p>
            <a:pPr marL="0" indent="0">
              <a:lnSpc>
                <a:spcPct val="115000"/>
              </a:lnSpc>
              <a:buFont typeface="Montserrat"/>
              <a:buNone/>
            </a:pPr>
            <a:endParaRPr lang="en-US" sz="1000" dirty="0">
              <a:latin typeface="Arial" panose="020B0604020202020204" pitchFamily="34" charset="0"/>
              <a:ea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xfrm>
            <a:off x="1402476" y="786900"/>
            <a:ext cx="24144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Ưu điểm</a:t>
            </a:r>
            <a:endParaRPr dirty="0"/>
          </a:p>
        </p:txBody>
      </p:sp>
      <p:sp>
        <p:nvSpPr>
          <p:cNvPr id="247" name="Google Shape;247;p39"/>
          <p:cNvSpPr txBox="1">
            <a:spLocks noGrp="1"/>
          </p:cNvSpPr>
          <p:nvPr>
            <p:ph type="subTitle" idx="1"/>
          </p:nvPr>
        </p:nvSpPr>
        <p:spPr>
          <a:xfrm>
            <a:off x="1402476" y="1643924"/>
            <a:ext cx="2585700" cy="12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Xử lý dữ liệu phức tạp</a:t>
            </a:r>
          </a:p>
          <a:p>
            <a:pPr marL="0" lvl="0" indent="0" algn="l" rtl="0">
              <a:spcBef>
                <a:spcPts val="0"/>
              </a:spcBef>
              <a:spcAft>
                <a:spcPts val="0"/>
              </a:spcAft>
              <a:buNone/>
            </a:pPr>
            <a:endParaRPr lang="en-US" dirty="0"/>
          </a:p>
          <a:p>
            <a:pPr marL="0" lvl="0" indent="0" algn="l" rtl="0">
              <a:spcBef>
                <a:spcPts val="0"/>
              </a:spcBef>
              <a:spcAft>
                <a:spcPts val="0"/>
              </a:spcAft>
              <a:buNone/>
            </a:pPr>
            <a:r>
              <a:rPr lang="en-GB" dirty="0" err="1"/>
              <a:t>Mở</a:t>
            </a:r>
            <a:r>
              <a:rPr lang="en-GB" dirty="0"/>
              <a:t> </a:t>
            </a:r>
            <a:r>
              <a:rPr lang="en-GB" dirty="0" err="1"/>
              <a:t>rộng</a:t>
            </a:r>
            <a:r>
              <a:rPr lang="en-GB" dirty="0"/>
              <a:t> </a:t>
            </a:r>
            <a:r>
              <a:rPr lang="en-GB" dirty="0" err="1"/>
              <a:t>cho</a:t>
            </a:r>
            <a:r>
              <a:rPr lang="en-GB" dirty="0"/>
              <a:t> </a:t>
            </a:r>
            <a:r>
              <a:rPr lang="en-GB" dirty="0" err="1"/>
              <a:t>các</a:t>
            </a:r>
            <a:r>
              <a:rPr lang="en-GB" dirty="0"/>
              <a:t> </a:t>
            </a:r>
            <a:r>
              <a:rPr lang="en-GB" dirty="0" err="1"/>
              <a:t>thương</a:t>
            </a:r>
            <a:r>
              <a:rPr lang="en-GB" dirty="0"/>
              <a:t> </a:t>
            </a:r>
            <a:r>
              <a:rPr lang="en-GB" dirty="0" err="1"/>
              <a:t>hiệu</a:t>
            </a:r>
            <a:r>
              <a:rPr lang="en-GB" dirty="0"/>
              <a:t> </a:t>
            </a:r>
            <a:r>
              <a:rPr lang="en-GB" dirty="0" err="1"/>
              <a:t>mới</a:t>
            </a:r>
            <a:endParaRPr dirty="0"/>
          </a:p>
        </p:txBody>
      </p:sp>
      <p:sp>
        <p:nvSpPr>
          <p:cNvPr id="248" name="Google Shape;248;p39"/>
          <p:cNvSpPr txBox="1">
            <a:spLocks noGrp="1"/>
          </p:cNvSpPr>
          <p:nvPr>
            <p:ph type="title" idx="2"/>
          </p:nvPr>
        </p:nvSpPr>
        <p:spPr>
          <a:xfrm>
            <a:off x="5327126" y="803400"/>
            <a:ext cx="24144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Nhược điểm</a:t>
            </a:r>
            <a:endParaRPr dirty="0"/>
          </a:p>
        </p:txBody>
      </p:sp>
      <p:sp>
        <p:nvSpPr>
          <p:cNvPr id="249" name="Google Shape;249;p39"/>
          <p:cNvSpPr txBox="1">
            <a:spLocks noGrp="1"/>
          </p:cNvSpPr>
          <p:nvPr>
            <p:ph type="subTitle" idx="3"/>
          </p:nvPr>
        </p:nvSpPr>
        <p:spPr>
          <a:xfrm>
            <a:off x="5327125" y="1643924"/>
            <a:ext cx="2585700" cy="16453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Độ</a:t>
            </a:r>
            <a:r>
              <a:rPr lang="en-US" dirty="0"/>
              <a:t> </a:t>
            </a:r>
            <a:r>
              <a:rPr lang="en-US" dirty="0" err="1"/>
              <a:t>chính</a:t>
            </a:r>
            <a:r>
              <a:rPr lang="en-US" dirty="0"/>
              <a:t> </a:t>
            </a:r>
            <a:r>
              <a:rPr lang="en-US" dirty="0" err="1"/>
              <a:t>xác</a:t>
            </a:r>
            <a:r>
              <a:rPr lang="en-US" dirty="0"/>
              <a:t> </a:t>
            </a:r>
            <a:r>
              <a:rPr lang="en-US" dirty="0" err="1"/>
              <a:t>thấp</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Khả</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còn</a:t>
            </a:r>
            <a:r>
              <a:rPr lang="en-US" dirty="0"/>
              <a:t> </a:t>
            </a:r>
            <a:r>
              <a:rPr lang="en-US" dirty="0" err="1"/>
              <a:t>hạn</a:t>
            </a:r>
            <a:r>
              <a:rPr lang="en-US" dirty="0"/>
              <a:t> </a:t>
            </a:r>
            <a:r>
              <a:rPr lang="en-US" dirty="0" err="1"/>
              <a:t>chế</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bị</a:t>
            </a:r>
            <a:r>
              <a:rPr lang="en-US" dirty="0"/>
              <a:t> </a:t>
            </a:r>
            <a:r>
              <a:rPr lang="en-US" dirty="0" err="1"/>
              <a:t>hạn</a:t>
            </a:r>
            <a:r>
              <a:rPr lang="en-US" dirty="0"/>
              <a:t> </a:t>
            </a:r>
            <a:r>
              <a:rPr lang="en-US" dirty="0" err="1"/>
              <a:t>chế</a:t>
            </a:r>
            <a:endParaRPr dirty="0"/>
          </a:p>
        </p:txBody>
      </p:sp>
      <p:cxnSp>
        <p:nvCxnSpPr>
          <p:cNvPr id="250" name="Google Shape;250;p39"/>
          <p:cNvCxnSpPr>
            <a:cxnSpLocks/>
          </p:cNvCxnSpPr>
          <p:nvPr/>
        </p:nvCxnSpPr>
        <p:spPr>
          <a:xfrm>
            <a:off x="4572000" y="904875"/>
            <a:ext cx="0" cy="3298800"/>
          </a:xfrm>
          <a:prstGeom prst="straightConnector1">
            <a:avLst/>
          </a:prstGeom>
          <a:noFill/>
          <a:ln w="9525" cap="flat" cmpd="sng">
            <a:solidFill>
              <a:srgbClr val="D5B96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57"/>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HƯỚNG PHÁT TRIỂN</a:t>
            </a:r>
            <a:endParaRPr b="1" dirty="0"/>
          </a:p>
        </p:txBody>
      </p:sp>
      <p:sp>
        <p:nvSpPr>
          <p:cNvPr id="658" name="Google Shape;658;p57"/>
          <p:cNvSpPr txBox="1">
            <a:spLocks noGrp="1"/>
          </p:cNvSpPr>
          <p:nvPr>
            <p:ph type="subTitle" idx="1"/>
          </p:nvPr>
        </p:nvSpPr>
        <p:spPr>
          <a:xfrm>
            <a:off x="5259200" y="1893947"/>
            <a:ext cx="3245500" cy="7143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Xử dụng các mô hình tiên tiến như CNN, RNN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Nhận diện logo từ video, thời gian thực</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Thu thập nhiều dữ liệu hơn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Cải thiện độ chính xác của Model</a:t>
            </a:r>
          </a:p>
          <a:p>
            <a:pPr marL="0" lvl="0" indent="0" algn="l" rtl="0">
              <a:spcBef>
                <a:spcPts val="0"/>
              </a:spcBef>
              <a:spcAft>
                <a:spcPts val="0"/>
              </a:spcAft>
              <a:buNone/>
            </a:pPr>
            <a:endParaRPr dirty="0"/>
          </a:p>
        </p:txBody>
      </p:sp>
      <p:pic>
        <p:nvPicPr>
          <p:cNvPr id="5128" name="Picture 8" descr="Premium Vector | Connection to the global network abstract vector dots and  lines on a black background the concept of big data digital technology  science and information technology development">
            <a:extLst>
              <a:ext uri="{FF2B5EF4-FFF2-40B4-BE49-F238E27FC236}">
                <a16:creationId xmlns:a16="http://schemas.microsoft.com/office/drawing/2014/main" id="{CBEA00F7-9F54-CA43-0BF8-0F17C9FC5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70" y="1745850"/>
            <a:ext cx="4145205" cy="233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0"/>
        <p:cNvGrpSpPr/>
        <p:nvPr/>
      </p:nvGrpSpPr>
      <p:grpSpPr>
        <a:xfrm>
          <a:off x="0" y="0"/>
          <a:ext cx="0" cy="0"/>
          <a:chOff x="0" y="0"/>
          <a:chExt cx="0" cy="0"/>
        </a:xfrm>
      </p:grpSpPr>
      <p:sp>
        <p:nvSpPr>
          <p:cNvPr id="551" name="Google Shape;551;p53"/>
          <p:cNvSpPr txBox="1">
            <a:spLocks noGrp="1"/>
          </p:cNvSpPr>
          <p:nvPr>
            <p:ph type="title"/>
          </p:nvPr>
        </p:nvSpPr>
        <p:spPr>
          <a:xfrm>
            <a:off x="344722" y="526349"/>
            <a:ext cx="2568775"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FOR WATCHING</a:t>
            </a:r>
            <a:endParaRPr dirty="0"/>
          </a:p>
        </p:txBody>
      </p:sp>
      <p:cxnSp>
        <p:nvCxnSpPr>
          <p:cNvPr id="552" name="Google Shape;552;p53"/>
          <p:cNvCxnSpPr/>
          <p:nvPr/>
        </p:nvCxnSpPr>
        <p:spPr>
          <a:xfrm>
            <a:off x="-6103" y="1360875"/>
            <a:ext cx="2919600" cy="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53"/>
          <p:cNvCxnSpPr/>
          <p:nvPr/>
        </p:nvCxnSpPr>
        <p:spPr>
          <a:xfrm>
            <a:off x="-6103" y="3565225"/>
            <a:ext cx="2919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idx="2"/>
          </p:nvPr>
        </p:nvSpPr>
        <p:spPr>
          <a:xfrm>
            <a:off x="965111" y="690493"/>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82" name="Google Shape;182;p33"/>
          <p:cNvSpPr txBox="1">
            <a:spLocks noGrp="1"/>
          </p:cNvSpPr>
          <p:nvPr>
            <p:ph type="ctrTitle"/>
          </p:nvPr>
        </p:nvSpPr>
        <p:spPr>
          <a:xfrm>
            <a:off x="3009581" y="667591"/>
            <a:ext cx="1568650" cy="7774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MÔ TẢ BÀI TOÁN</a:t>
            </a:r>
          </a:p>
        </p:txBody>
      </p:sp>
      <p:sp>
        <p:nvSpPr>
          <p:cNvPr id="183" name="Google Shape;183;p33"/>
          <p:cNvSpPr txBox="1">
            <a:spLocks noGrp="1"/>
          </p:cNvSpPr>
          <p:nvPr>
            <p:ph type="subTitle" idx="1"/>
          </p:nvPr>
        </p:nvSpPr>
        <p:spPr>
          <a:xfrm>
            <a:off x="5267075" y="283244"/>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INPUT, OUTPUT</a:t>
            </a:r>
            <a:endParaRPr dirty="0"/>
          </a:p>
        </p:txBody>
      </p:sp>
      <p:sp>
        <p:nvSpPr>
          <p:cNvPr id="185" name="Google Shape;185;p33"/>
          <p:cNvSpPr txBox="1">
            <a:spLocks noGrp="1"/>
          </p:cNvSpPr>
          <p:nvPr>
            <p:ph type="subTitle" idx="4"/>
          </p:nvPr>
        </p:nvSpPr>
        <p:spPr>
          <a:xfrm>
            <a:off x="5267075" y="1645458"/>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Cách xây dựng, số lượng, độ đa dạng, tiền xử lý dữ liệu</a:t>
            </a:r>
            <a:endParaRPr dirty="0"/>
          </a:p>
        </p:txBody>
      </p:sp>
      <p:sp>
        <p:nvSpPr>
          <p:cNvPr id="186" name="Google Shape;186;p33"/>
          <p:cNvSpPr txBox="1">
            <a:spLocks noGrp="1"/>
          </p:cNvSpPr>
          <p:nvPr>
            <p:ph type="title" idx="5"/>
          </p:nvPr>
        </p:nvSpPr>
        <p:spPr>
          <a:xfrm>
            <a:off x="965111" y="170299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88" name="Google Shape;188;p33"/>
          <p:cNvSpPr txBox="1">
            <a:spLocks noGrp="1"/>
          </p:cNvSpPr>
          <p:nvPr>
            <p:ph type="subTitle" idx="7"/>
          </p:nvPr>
        </p:nvSpPr>
        <p:spPr>
          <a:xfrm>
            <a:off x="5267075" y="2463229"/>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Các thuật toán và mô hình máy học</a:t>
            </a:r>
            <a:endParaRPr dirty="0"/>
          </a:p>
        </p:txBody>
      </p:sp>
      <p:sp>
        <p:nvSpPr>
          <p:cNvPr id="189" name="Google Shape;189;p33"/>
          <p:cNvSpPr txBox="1">
            <a:spLocks noGrp="1"/>
          </p:cNvSpPr>
          <p:nvPr>
            <p:ph type="title" idx="8"/>
          </p:nvPr>
        </p:nvSpPr>
        <p:spPr>
          <a:xfrm>
            <a:off x="965111" y="2733421"/>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91" name="Google Shape;191;p33"/>
          <p:cNvSpPr txBox="1">
            <a:spLocks noGrp="1"/>
          </p:cNvSpPr>
          <p:nvPr>
            <p:ph type="subTitle" idx="13"/>
          </p:nvPr>
        </p:nvSpPr>
        <p:spPr>
          <a:xfrm>
            <a:off x="5267075" y="3709342"/>
            <a:ext cx="2454600" cy="8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So sánh với dự án tương tự, đánh giá ưu nhược điểm</a:t>
            </a:r>
            <a:endParaRPr dirty="0"/>
          </a:p>
        </p:txBody>
      </p:sp>
      <p:sp>
        <p:nvSpPr>
          <p:cNvPr id="192" name="Google Shape;192;p33"/>
          <p:cNvSpPr txBox="1">
            <a:spLocks noGrp="1"/>
          </p:cNvSpPr>
          <p:nvPr>
            <p:ph type="title" idx="14"/>
          </p:nvPr>
        </p:nvSpPr>
        <p:spPr>
          <a:xfrm>
            <a:off x="965111" y="376384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8" name="Google Shape;182;p33">
            <a:extLst>
              <a:ext uri="{FF2B5EF4-FFF2-40B4-BE49-F238E27FC236}">
                <a16:creationId xmlns:a16="http://schemas.microsoft.com/office/drawing/2014/main" id="{4E951D1D-3CC9-4909-A6D3-71ADC55D5E4C}"/>
              </a:ext>
            </a:extLst>
          </p:cNvPr>
          <p:cNvSpPr txBox="1">
            <a:spLocks/>
          </p:cNvSpPr>
          <p:nvPr/>
        </p:nvSpPr>
        <p:spPr>
          <a:xfrm>
            <a:off x="3001832" y="1755585"/>
            <a:ext cx="1568650" cy="777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9pPr>
          </a:lstStyle>
          <a:p>
            <a:r>
              <a:rPr lang="en-US" dirty="0"/>
              <a:t>MÔ TẢ DỮ LIỆU</a:t>
            </a:r>
          </a:p>
        </p:txBody>
      </p:sp>
      <p:sp>
        <p:nvSpPr>
          <p:cNvPr id="9" name="Google Shape;182;p33">
            <a:extLst>
              <a:ext uri="{FF2B5EF4-FFF2-40B4-BE49-F238E27FC236}">
                <a16:creationId xmlns:a16="http://schemas.microsoft.com/office/drawing/2014/main" id="{B729B68B-F5F7-B001-99F4-89B356B74F9E}"/>
              </a:ext>
            </a:extLst>
          </p:cNvPr>
          <p:cNvSpPr txBox="1">
            <a:spLocks/>
          </p:cNvSpPr>
          <p:nvPr/>
        </p:nvSpPr>
        <p:spPr>
          <a:xfrm>
            <a:off x="3001832" y="2744087"/>
            <a:ext cx="1841392" cy="777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9pPr>
          </a:lstStyle>
          <a:p>
            <a:r>
              <a:rPr lang="en-US" dirty="0"/>
              <a:t>HUẤN LUYỆN MÔ HÌNH</a:t>
            </a:r>
          </a:p>
        </p:txBody>
      </p:sp>
      <p:sp>
        <p:nvSpPr>
          <p:cNvPr id="10" name="Google Shape;182;p33">
            <a:extLst>
              <a:ext uri="{FF2B5EF4-FFF2-40B4-BE49-F238E27FC236}">
                <a16:creationId xmlns:a16="http://schemas.microsoft.com/office/drawing/2014/main" id="{A20C6819-9A17-D344-883B-1568BEB30852}"/>
              </a:ext>
            </a:extLst>
          </p:cNvPr>
          <p:cNvSpPr txBox="1">
            <a:spLocks/>
          </p:cNvSpPr>
          <p:nvPr/>
        </p:nvSpPr>
        <p:spPr>
          <a:xfrm>
            <a:off x="3009581" y="3856414"/>
            <a:ext cx="1841392" cy="7774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800"/>
              <a:buFont typeface="Montserrat"/>
              <a:buNone/>
              <a:defRPr sz="1800" b="1" i="0" u="none" strike="noStrike" cap="none">
                <a:solidFill>
                  <a:schemeClr val="lt1"/>
                </a:solidFill>
                <a:latin typeface="Montserrat"/>
                <a:ea typeface="Montserrat"/>
                <a:cs typeface="Montserrat"/>
                <a:sym typeface="Montserrat"/>
              </a:defRPr>
            </a:lvl9pPr>
          </a:lstStyle>
          <a:p>
            <a:r>
              <a:rPr lang="en-US" dirty="0"/>
              <a:t>KẾT LUẬN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5565699" y="83507"/>
            <a:ext cx="2808000" cy="5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GIỚI THIỆU</a:t>
            </a:r>
            <a:endParaRPr b="1" dirty="0"/>
          </a:p>
        </p:txBody>
      </p:sp>
      <p:sp>
        <p:nvSpPr>
          <p:cNvPr id="198" name="Google Shape;198;p34"/>
          <p:cNvSpPr txBox="1">
            <a:spLocks noGrp="1"/>
          </p:cNvSpPr>
          <p:nvPr>
            <p:ph type="body" idx="1"/>
          </p:nvPr>
        </p:nvSpPr>
        <p:spPr>
          <a:xfrm>
            <a:off x="4308249" y="696523"/>
            <a:ext cx="4696266" cy="111928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dirty="0" err="1"/>
              <a:t>Vấn</a:t>
            </a:r>
            <a:r>
              <a:rPr lang="en-US" b="1" dirty="0"/>
              <a:t> </a:t>
            </a:r>
            <a:r>
              <a:rPr lang="en-US" b="1" dirty="0" err="1"/>
              <a:t>đề</a:t>
            </a:r>
            <a:r>
              <a:rPr lang="en-US" b="1" dirty="0"/>
              <a:t>:</a:t>
            </a:r>
          </a:p>
          <a:p>
            <a:pPr marL="0" lvl="0" indent="0" algn="l" rtl="0">
              <a:spcBef>
                <a:spcPts val="0"/>
              </a:spcBef>
              <a:spcAft>
                <a:spcPts val="1600"/>
              </a:spcAft>
              <a:buNone/>
            </a:pPr>
            <a:r>
              <a:rPr lang="en-US" dirty="0"/>
              <a:t>Trong </a:t>
            </a:r>
            <a:r>
              <a:rPr lang="en-US" dirty="0" err="1"/>
              <a:t>lĩnh</a:t>
            </a:r>
            <a:r>
              <a:rPr lang="en-US" dirty="0"/>
              <a:t> </a:t>
            </a:r>
            <a:r>
              <a:rPr lang="en-US" dirty="0" err="1"/>
              <a:t>vực</a:t>
            </a:r>
            <a:r>
              <a:rPr lang="en-US" dirty="0"/>
              <a:t> </a:t>
            </a:r>
            <a:r>
              <a:rPr lang="en-US" dirty="0" err="1"/>
              <a:t>giao</a:t>
            </a:r>
            <a:r>
              <a:rPr lang="en-US" dirty="0"/>
              <a:t> </a:t>
            </a:r>
            <a:r>
              <a:rPr lang="en-US" dirty="0" err="1"/>
              <a:t>thông</a:t>
            </a:r>
            <a:r>
              <a:rPr lang="en-US" dirty="0"/>
              <a:t> </a:t>
            </a:r>
            <a:r>
              <a:rPr lang="en-US" dirty="0" err="1"/>
              <a:t>và</a:t>
            </a:r>
            <a:r>
              <a:rPr lang="en-US" dirty="0"/>
              <a:t> an </a:t>
            </a:r>
            <a:r>
              <a:rPr lang="en-US" dirty="0" err="1"/>
              <a:t>ninh</a:t>
            </a:r>
            <a:r>
              <a:rPr lang="en-US" dirty="0"/>
              <a:t>, </a:t>
            </a:r>
            <a:r>
              <a:rPr lang="en-US" dirty="0" err="1"/>
              <a:t>việc</a:t>
            </a:r>
            <a:r>
              <a:rPr lang="en-US" dirty="0"/>
              <a:t> </a:t>
            </a:r>
            <a:r>
              <a:rPr lang="en-US" dirty="0" err="1"/>
              <a:t>nhận</a:t>
            </a:r>
            <a:r>
              <a:rPr lang="en-US" dirty="0"/>
              <a:t> </a:t>
            </a:r>
            <a:r>
              <a:rPr lang="en-US" dirty="0" err="1"/>
              <a:t>diện</a:t>
            </a:r>
            <a:r>
              <a:rPr lang="en-US" dirty="0"/>
              <a:t> </a:t>
            </a:r>
            <a:r>
              <a:rPr lang="en-US" dirty="0" err="1"/>
              <a:t>xe</a:t>
            </a:r>
            <a:r>
              <a:rPr lang="en-US" dirty="0"/>
              <a:t> </a:t>
            </a:r>
            <a:r>
              <a:rPr lang="en-US" dirty="0" err="1"/>
              <a:t>thông</a:t>
            </a:r>
            <a:r>
              <a:rPr lang="en-US" dirty="0"/>
              <a:t> qua </a:t>
            </a:r>
            <a:r>
              <a:rPr lang="en-US" dirty="0" err="1"/>
              <a:t>hình</a:t>
            </a:r>
            <a:r>
              <a:rPr lang="en-US" dirty="0"/>
              <a:t> </a:t>
            </a:r>
            <a:r>
              <a:rPr lang="en-US" dirty="0" err="1"/>
              <a:t>ảnh</a:t>
            </a:r>
            <a:r>
              <a:rPr lang="en-US" dirty="0"/>
              <a:t> logo </a:t>
            </a:r>
            <a:r>
              <a:rPr lang="en-US" dirty="0" err="1"/>
              <a:t>đóng</a:t>
            </a:r>
            <a:r>
              <a:rPr lang="en-US" dirty="0"/>
              <a:t> </a:t>
            </a:r>
            <a:r>
              <a:rPr lang="en-US" dirty="0" err="1"/>
              <a:t>vai</a:t>
            </a:r>
            <a:r>
              <a:rPr lang="en-US" dirty="0"/>
              <a:t> </a:t>
            </a:r>
            <a:r>
              <a:rPr lang="en-US" dirty="0" err="1"/>
              <a:t>trò</a:t>
            </a:r>
            <a:r>
              <a:rPr lang="en-US" dirty="0"/>
              <a:t> </a:t>
            </a:r>
            <a:r>
              <a:rPr lang="en-US" dirty="0" err="1"/>
              <a:t>quan</a:t>
            </a:r>
            <a:r>
              <a:rPr lang="en-US" dirty="0"/>
              <a:t> </a:t>
            </a:r>
            <a:r>
              <a:rPr lang="en-US" dirty="0" err="1"/>
              <a:t>trọng</a:t>
            </a:r>
            <a:r>
              <a:rPr lang="en-US" dirty="0"/>
              <a:t> </a:t>
            </a:r>
            <a:r>
              <a:rPr lang="en-US" dirty="0" err="1"/>
              <a:t>để</a:t>
            </a:r>
            <a:r>
              <a:rPr lang="en-US" dirty="0"/>
              <a:t> </a:t>
            </a:r>
            <a:r>
              <a:rPr lang="en-US" dirty="0" err="1"/>
              <a:t>đảm</a:t>
            </a:r>
            <a:r>
              <a:rPr lang="en-US" dirty="0"/>
              <a:t> </a:t>
            </a:r>
            <a:r>
              <a:rPr lang="en-US" dirty="0" err="1"/>
              <a:t>bảo</a:t>
            </a:r>
            <a:r>
              <a:rPr lang="en-US" dirty="0"/>
              <a:t> an </a:t>
            </a:r>
            <a:r>
              <a:rPr lang="en-US" dirty="0" err="1"/>
              <a:t>toàn</a:t>
            </a:r>
            <a:r>
              <a:rPr lang="en-US" dirty="0"/>
              <a:t> </a:t>
            </a:r>
            <a:r>
              <a:rPr lang="en-US" dirty="0" err="1"/>
              <a:t>giao</a:t>
            </a:r>
            <a:r>
              <a:rPr lang="en-US" dirty="0"/>
              <a:t> </a:t>
            </a:r>
            <a:r>
              <a:rPr lang="en-US" dirty="0" err="1"/>
              <a:t>thông</a:t>
            </a:r>
            <a:r>
              <a:rPr lang="en-US" dirty="0"/>
              <a:t>, </a:t>
            </a:r>
            <a:r>
              <a:rPr lang="en-US" dirty="0" err="1"/>
              <a:t>kiểm</a:t>
            </a:r>
            <a:r>
              <a:rPr lang="en-US" dirty="0"/>
              <a:t> </a:t>
            </a:r>
            <a:r>
              <a:rPr lang="en-US" dirty="0" err="1"/>
              <a:t>soát</a:t>
            </a:r>
            <a:r>
              <a:rPr lang="en-US" dirty="0"/>
              <a:t> </a:t>
            </a:r>
            <a:r>
              <a:rPr lang="en-US" dirty="0" err="1"/>
              <a:t>xe</a:t>
            </a:r>
            <a:r>
              <a:rPr lang="en-US" dirty="0"/>
              <a:t> </a:t>
            </a:r>
            <a:r>
              <a:rPr lang="en-US" dirty="0" err="1"/>
              <a:t>cố</a:t>
            </a:r>
            <a:r>
              <a:rPr lang="en-US" dirty="0"/>
              <a:t> ý vi </a:t>
            </a:r>
            <a:r>
              <a:rPr lang="en-US" dirty="0" err="1"/>
              <a:t>phạm</a:t>
            </a:r>
            <a:r>
              <a:rPr lang="en-US" dirty="0"/>
              <a:t>, </a:t>
            </a:r>
            <a:r>
              <a:rPr lang="en-US" dirty="0" err="1"/>
              <a:t>và</a:t>
            </a:r>
            <a:r>
              <a:rPr lang="en-US" dirty="0"/>
              <a:t> </a:t>
            </a:r>
            <a:r>
              <a:rPr lang="en-US" dirty="0" err="1"/>
              <a:t>nâng</a:t>
            </a:r>
            <a:r>
              <a:rPr lang="en-US" dirty="0"/>
              <a:t> </a:t>
            </a:r>
            <a:r>
              <a:rPr lang="en-US" dirty="0" err="1"/>
              <a:t>cao</a:t>
            </a:r>
            <a:r>
              <a:rPr lang="en-US" dirty="0"/>
              <a:t> </a:t>
            </a:r>
            <a:r>
              <a:rPr lang="en-US" dirty="0" err="1"/>
              <a:t>hiệu</a:t>
            </a:r>
            <a:r>
              <a:rPr lang="en-US" dirty="0"/>
              <a:t> </a:t>
            </a:r>
            <a:r>
              <a:rPr lang="en-US" dirty="0" err="1"/>
              <a:t>suất</a:t>
            </a:r>
            <a:r>
              <a:rPr lang="en-US" dirty="0"/>
              <a:t> </a:t>
            </a:r>
            <a:r>
              <a:rPr lang="en-US" dirty="0" err="1"/>
              <a:t>quản</a:t>
            </a:r>
            <a:r>
              <a:rPr lang="en-US" dirty="0"/>
              <a:t> </a:t>
            </a:r>
            <a:r>
              <a:rPr lang="en-US" dirty="0" err="1"/>
              <a:t>lý</a:t>
            </a:r>
            <a:r>
              <a:rPr lang="en-US" dirty="0"/>
              <a:t> </a:t>
            </a:r>
            <a:r>
              <a:rPr lang="en-US" dirty="0" err="1"/>
              <a:t>đô</a:t>
            </a:r>
            <a:r>
              <a:rPr lang="en-US" dirty="0"/>
              <a:t> </a:t>
            </a:r>
            <a:r>
              <a:rPr lang="en-US" dirty="0" err="1"/>
              <a:t>thị</a:t>
            </a:r>
            <a:r>
              <a:rPr lang="en-US" dirty="0"/>
              <a:t>. </a:t>
            </a:r>
            <a:r>
              <a:rPr lang="en-US" dirty="0" err="1"/>
              <a:t>Đồng</a:t>
            </a:r>
            <a:r>
              <a:rPr lang="en-US" dirty="0"/>
              <a:t> </a:t>
            </a:r>
            <a:r>
              <a:rPr lang="en-US" dirty="0" err="1"/>
              <a:t>thời</a:t>
            </a:r>
            <a:r>
              <a:rPr lang="en-US" dirty="0"/>
              <a:t> </a:t>
            </a:r>
            <a:r>
              <a:rPr lang="en-US" dirty="0" err="1"/>
              <a:t>có</a:t>
            </a:r>
            <a:r>
              <a:rPr lang="en-US" dirty="0"/>
              <a:t> </a:t>
            </a:r>
            <a:r>
              <a:rPr lang="en-US" dirty="0" err="1"/>
              <a:t>thể</a:t>
            </a:r>
            <a:r>
              <a:rPr lang="en-US" dirty="0"/>
              <a:t> </a:t>
            </a:r>
            <a:r>
              <a:rPr lang="en-US" dirty="0" err="1"/>
              <a:t>ứng</a:t>
            </a:r>
            <a:r>
              <a:rPr lang="en-US" dirty="0"/>
              <a:t> </a:t>
            </a:r>
            <a:r>
              <a:rPr lang="en-US" dirty="0" err="1"/>
              <a:t>dụng</a:t>
            </a:r>
            <a:r>
              <a:rPr lang="en-US" dirty="0"/>
              <a:t> </a:t>
            </a:r>
            <a:r>
              <a:rPr lang="en-US" dirty="0" err="1"/>
              <a:t>để</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giao</a:t>
            </a:r>
            <a:r>
              <a:rPr lang="en-US" dirty="0"/>
              <a:t> </a:t>
            </a:r>
            <a:r>
              <a:rPr lang="en-US" dirty="0" err="1"/>
              <a:t>thông</a:t>
            </a:r>
            <a:r>
              <a:rPr lang="en-US" dirty="0"/>
              <a:t> </a:t>
            </a:r>
            <a:r>
              <a:rPr lang="en-US" dirty="0" err="1"/>
              <a:t>thông</a:t>
            </a:r>
            <a:r>
              <a:rPr lang="en-US" dirty="0"/>
              <a:t> </a:t>
            </a:r>
            <a:r>
              <a:rPr lang="en-US" dirty="0" err="1"/>
              <a:t>minh</a:t>
            </a:r>
            <a:r>
              <a:rPr lang="en-US" dirty="0"/>
              <a:t>.</a:t>
            </a:r>
          </a:p>
          <a:p>
            <a:pPr marL="0" lvl="0" indent="0" algn="l" rtl="0">
              <a:spcBef>
                <a:spcPts val="0"/>
              </a:spcBef>
              <a:spcAft>
                <a:spcPts val="1600"/>
              </a:spcAft>
              <a:buNone/>
            </a:pPr>
            <a:r>
              <a:rPr lang="en-US" b="1" dirty="0" err="1"/>
              <a:t>Đối</a:t>
            </a:r>
            <a:r>
              <a:rPr lang="en-US" b="1" dirty="0"/>
              <a:t> </a:t>
            </a:r>
            <a:r>
              <a:rPr lang="en-US" b="1" dirty="0" err="1"/>
              <a:t>tượng</a:t>
            </a:r>
            <a:r>
              <a:rPr lang="en-US" b="1" dirty="0"/>
              <a:t> </a:t>
            </a:r>
            <a:r>
              <a:rPr lang="en-US" b="1" dirty="0" err="1"/>
              <a:t>sử</a:t>
            </a:r>
            <a:r>
              <a:rPr lang="en-US" b="1" dirty="0"/>
              <a:t> </a:t>
            </a:r>
            <a:r>
              <a:rPr lang="en-US" b="1" dirty="0" err="1"/>
              <a:t>dụng</a:t>
            </a:r>
            <a:r>
              <a:rPr lang="en-US" b="1" dirty="0"/>
              <a:t>:</a:t>
            </a:r>
          </a:p>
          <a:p>
            <a:pPr marL="0" lvl="0" indent="0" algn="l" rtl="0">
              <a:spcBef>
                <a:spcPts val="0"/>
              </a:spcBef>
              <a:spcAft>
                <a:spcPts val="1600"/>
              </a:spcAft>
              <a:buNone/>
            </a:pPr>
            <a:r>
              <a:rPr lang="vi-VN" dirty="0"/>
              <a:t>•</a:t>
            </a:r>
            <a:r>
              <a:rPr lang="en-US" dirty="0"/>
              <a:t> </a:t>
            </a:r>
            <a:r>
              <a:rPr lang="vi-VN" dirty="0"/>
              <a:t>Các cơ quan chức năng và lực lượng quản lý giao thông.</a:t>
            </a:r>
          </a:p>
          <a:p>
            <a:pPr marL="0" lvl="0" indent="0" algn="l" rtl="0">
              <a:spcBef>
                <a:spcPts val="0"/>
              </a:spcBef>
              <a:spcAft>
                <a:spcPts val="1600"/>
              </a:spcAft>
              <a:buNone/>
            </a:pPr>
            <a:r>
              <a:rPr lang="vi-VN" dirty="0"/>
              <a:t>•</a:t>
            </a:r>
            <a:r>
              <a:rPr lang="en-US" dirty="0"/>
              <a:t> </a:t>
            </a:r>
            <a:r>
              <a:rPr lang="en-US" dirty="0" err="1"/>
              <a:t>Những</a:t>
            </a:r>
            <a:r>
              <a:rPr lang="en-US" dirty="0"/>
              <a:t> </a:t>
            </a:r>
            <a:r>
              <a:rPr lang="en-US" dirty="0" err="1"/>
              <a:t>người</a:t>
            </a:r>
            <a:r>
              <a:rPr lang="en-US" dirty="0"/>
              <a:t> </a:t>
            </a:r>
            <a:r>
              <a:rPr lang="en-US" dirty="0" err="1"/>
              <a:t>quan</a:t>
            </a:r>
            <a:r>
              <a:rPr lang="en-US" dirty="0"/>
              <a:t> </a:t>
            </a:r>
            <a:r>
              <a:rPr lang="en-US" dirty="0" err="1"/>
              <a:t>tâm</a:t>
            </a:r>
            <a:r>
              <a:rPr lang="en-US" dirty="0"/>
              <a:t> </a:t>
            </a:r>
            <a:r>
              <a:rPr lang="en-US" dirty="0" err="1"/>
              <a:t>và</a:t>
            </a:r>
            <a:r>
              <a:rPr lang="en-US" dirty="0"/>
              <a:t> </a:t>
            </a:r>
            <a:r>
              <a:rPr lang="en-US" dirty="0" err="1"/>
              <a:t>muốn</a:t>
            </a:r>
            <a:r>
              <a:rPr lang="en-US" dirty="0"/>
              <a:t> </a:t>
            </a:r>
            <a:r>
              <a:rPr lang="en-US" dirty="0" err="1"/>
              <a:t>tìm</a:t>
            </a:r>
            <a:r>
              <a:rPr lang="en-US" dirty="0"/>
              <a:t> </a:t>
            </a:r>
            <a:r>
              <a:rPr lang="en-US" dirty="0" err="1"/>
              <a:t>hiểu</a:t>
            </a:r>
            <a:r>
              <a:rPr lang="en-US" dirty="0"/>
              <a:t> </a:t>
            </a:r>
            <a:r>
              <a:rPr lang="en-US" dirty="0" err="1"/>
              <a:t>về</a:t>
            </a:r>
            <a:r>
              <a:rPr lang="en-US" dirty="0"/>
              <a:t> </a:t>
            </a:r>
            <a:r>
              <a:rPr lang="en-US" dirty="0" err="1"/>
              <a:t>xe</a:t>
            </a:r>
            <a:endParaRPr lang="en-US" dirty="0"/>
          </a:p>
          <a:p>
            <a:pPr marL="0" lvl="0" indent="0" algn="l" rtl="0">
              <a:spcBef>
                <a:spcPts val="0"/>
              </a:spcBef>
              <a:spcAft>
                <a:spcPts val="1600"/>
              </a:spcAft>
              <a:buNone/>
            </a:pPr>
            <a:r>
              <a:rPr lang="vi-VN" dirty="0"/>
              <a:t>•</a:t>
            </a:r>
            <a:r>
              <a:rPr lang="en-US" dirty="0"/>
              <a:t> </a:t>
            </a:r>
            <a:r>
              <a:rPr lang="vi-VN" dirty="0"/>
              <a:t>Công ty quản lý bãi đậu xe.</a:t>
            </a:r>
          </a:p>
          <a:p>
            <a:pPr marL="0" lvl="0" indent="0" algn="l" rtl="0">
              <a:spcBef>
                <a:spcPts val="0"/>
              </a:spcBef>
              <a:spcAft>
                <a:spcPts val="1600"/>
              </a:spcAft>
              <a:buNone/>
            </a:pPr>
            <a:r>
              <a:rPr lang="vi-VN" dirty="0"/>
              <a:t>•</a:t>
            </a:r>
            <a:r>
              <a:rPr lang="en-US" dirty="0"/>
              <a:t> </a:t>
            </a:r>
            <a:r>
              <a:rPr lang="vi-VN" dirty="0"/>
              <a:t>Các nhà sản xuất và nhà cung cấp hệ thống giao thông thông minh.</a:t>
            </a:r>
          </a:p>
          <a:p>
            <a:pPr marL="0" lvl="0" indent="0" algn="l" rtl="0">
              <a:spcBef>
                <a:spcPts val="0"/>
              </a:spcBef>
              <a:spcAft>
                <a:spcPts val="1600"/>
              </a:spcAft>
              <a:buNone/>
            </a:pPr>
            <a:endParaRPr lang="en-US" b="1" dirty="0"/>
          </a:p>
          <a:p>
            <a:pPr marL="0" lvl="0" indent="0" algn="l" rtl="0">
              <a:spcBef>
                <a:spcPts val="0"/>
              </a:spcBef>
              <a:spcAft>
                <a:spcPts val="1600"/>
              </a:spcAft>
              <a:buNone/>
            </a:pPr>
            <a:endParaRPr lang="en-US" b="1" dirty="0"/>
          </a:p>
        </p:txBody>
      </p:sp>
      <p:pic>
        <p:nvPicPr>
          <p:cNvPr id="199" name="Google Shape;199;p34"/>
          <p:cNvPicPr preferRelativeResize="0"/>
          <p:nvPr/>
        </p:nvPicPr>
        <p:blipFill rotWithShape="1">
          <a:blip r:embed="rId3">
            <a:alphaModFix/>
          </a:blip>
          <a:srcRect l="12478" r="37708"/>
          <a:stretch/>
        </p:blipFill>
        <p:spPr>
          <a:xfrm>
            <a:off x="0" y="0"/>
            <a:ext cx="3843225" cy="5143498"/>
          </a:xfrm>
          <a:prstGeom prst="rect">
            <a:avLst/>
          </a:prstGeom>
          <a:noFill/>
          <a:ln>
            <a:noFill/>
          </a:ln>
        </p:spPr>
      </p:pic>
      <p:sp>
        <p:nvSpPr>
          <p:cNvPr id="200" name="Google Shape;200;p34"/>
          <p:cNvSpPr/>
          <p:nvPr/>
        </p:nvSpPr>
        <p:spPr>
          <a:xfrm>
            <a:off x="-12300" y="0"/>
            <a:ext cx="3855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MÔ TẢ BÀI TOÁN</a:t>
            </a:r>
            <a:endParaRPr b="1" dirty="0"/>
          </a:p>
        </p:txBody>
      </p:sp>
      <p:sp>
        <p:nvSpPr>
          <p:cNvPr id="206" name="Google Shape;206;p35"/>
          <p:cNvSpPr txBox="1">
            <a:spLocks noGrp="1"/>
          </p:cNvSpPr>
          <p:nvPr>
            <p:ph type="title" idx="2"/>
          </p:nvPr>
        </p:nvSpPr>
        <p:spPr>
          <a:xfrm>
            <a:off x="4931325" y="1075113"/>
            <a:ext cx="33432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208" name="Google Shape;208;p35"/>
          <p:cNvPicPr preferRelativeResize="0"/>
          <p:nvPr/>
        </p:nvPicPr>
        <p:blipFill rotWithShape="1">
          <a:blip r:embed="rId3">
            <a:alphaModFix/>
          </a:blip>
          <a:srcRect l="4168"/>
          <a:stretch/>
        </p:blipFill>
        <p:spPr>
          <a:xfrm>
            <a:off x="-32825" y="1010050"/>
            <a:ext cx="4489796" cy="3123400"/>
          </a:xfrm>
          <a:prstGeom prst="rect">
            <a:avLst/>
          </a:prstGeom>
          <a:noFill/>
          <a:ln>
            <a:noFill/>
          </a:ln>
        </p:spPr>
      </p:pic>
      <p:sp>
        <p:nvSpPr>
          <p:cNvPr id="209" name="Google Shape;209;p35"/>
          <p:cNvSpPr/>
          <p:nvPr/>
        </p:nvSpPr>
        <p:spPr>
          <a:xfrm>
            <a:off x="-32800" y="1009950"/>
            <a:ext cx="4489800" cy="31233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p:nvPr/>
        </p:nvSpPr>
        <p:spPr>
          <a:xfrm>
            <a:off x="3098575" y="1345513"/>
            <a:ext cx="5604000" cy="3192300"/>
          </a:xfrm>
          <a:prstGeom prst="rect">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BÀI TOÁN</a:t>
            </a:r>
            <a:endParaRPr b="1" dirty="0"/>
          </a:p>
        </p:txBody>
      </p:sp>
      <p:sp>
        <p:nvSpPr>
          <p:cNvPr id="257" name="Google Shape;257;p40"/>
          <p:cNvSpPr txBox="1">
            <a:spLocks noGrp="1"/>
          </p:cNvSpPr>
          <p:nvPr>
            <p:ph type="subTitle" idx="1"/>
          </p:nvPr>
        </p:nvSpPr>
        <p:spPr>
          <a:xfrm>
            <a:off x="4594592" y="1468957"/>
            <a:ext cx="3735750" cy="21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Bài toán cần giải quyết ở đề tài lần này là vận dụng Machine learning, Deep learning để nhận diện thương hiệu oto dựa trên ảnh chụp logo của xe đó.</a:t>
            </a:r>
            <a:endParaRPr lang="en-US" dirty="0"/>
          </a:p>
        </p:txBody>
      </p:sp>
      <p:pic>
        <p:nvPicPr>
          <p:cNvPr id="258" name="Google Shape;258;p40"/>
          <p:cNvPicPr preferRelativeResize="0"/>
          <p:nvPr/>
        </p:nvPicPr>
        <p:blipFill rotWithShape="1">
          <a:blip r:embed="rId3">
            <a:alphaModFix/>
          </a:blip>
          <a:srcRect r="1312"/>
          <a:stretch/>
        </p:blipFill>
        <p:spPr>
          <a:xfrm>
            <a:off x="0" y="1597650"/>
            <a:ext cx="3975724" cy="2688025"/>
          </a:xfrm>
          <a:prstGeom prst="rect">
            <a:avLst/>
          </a:prstGeom>
          <a:noFill/>
          <a:ln>
            <a:noFill/>
          </a:ln>
        </p:spPr>
      </p:pic>
      <p:sp>
        <p:nvSpPr>
          <p:cNvPr id="259" name="Google Shape;259;p40"/>
          <p:cNvSpPr/>
          <p:nvPr/>
        </p:nvSpPr>
        <p:spPr>
          <a:xfrm>
            <a:off x="0" y="1597650"/>
            <a:ext cx="3975600" cy="26880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18;p43">
            <a:extLst>
              <a:ext uri="{FF2B5EF4-FFF2-40B4-BE49-F238E27FC236}">
                <a16:creationId xmlns:a16="http://schemas.microsoft.com/office/drawing/2014/main" id="{A6CD7FAD-C4D7-7AB4-E378-5E4F4961500E}"/>
              </a:ext>
            </a:extLst>
          </p:cNvPr>
          <p:cNvSpPr/>
          <p:nvPr/>
        </p:nvSpPr>
        <p:spPr>
          <a:xfrm>
            <a:off x="4572000" y="2838157"/>
            <a:ext cx="1387152" cy="163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8;p43">
            <a:extLst>
              <a:ext uri="{FF2B5EF4-FFF2-40B4-BE49-F238E27FC236}">
                <a16:creationId xmlns:a16="http://schemas.microsoft.com/office/drawing/2014/main" id="{B72D7041-3BB7-2CAA-6309-525D3E5568A6}"/>
              </a:ext>
            </a:extLst>
          </p:cNvPr>
          <p:cNvSpPr/>
          <p:nvPr/>
        </p:nvSpPr>
        <p:spPr>
          <a:xfrm>
            <a:off x="4571876" y="2838157"/>
            <a:ext cx="1387152" cy="331246"/>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7;p40">
            <a:extLst>
              <a:ext uri="{FF2B5EF4-FFF2-40B4-BE49-F238E27FC236}">
                <a16:creationId xmlns:a16="http://schemas.microsoft.com/office/drawing/2014/main" id="{322CB4C3-CD7C-A9C9-9483-5B70365825A9}"/>
              </a:ext>
            </a:extLst>
          </p:cNvPr>
          <p:cNvSpPr txBox="1">
            <a:spLocks/>
          </p:cNvSpPr>
          <p:nvPr/>
        </p:nvSpPr>
        <p:spPr>
          <a:xfrm>
            <a:off x="4915613" y="2812318"/>
            <a:ext cx="878895" cy="485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dirty="0"/>
              <a:t>INPUT</a:t>
            </a:r>
          </a:p>
        </p:txBody>
      </p:sp>
      <p:sp>
        <p:nvSpPr>
          <p:cNvPr id="7" name="Google Shape;318;p43">
            <a:extLst>
              <a:ext uri="{FF2B5EF4-FFF2-40B4-BE49-F238E27FC236}">
                <a16:creationId xmlns:a16="http://schemas.microsoft.com/office/drawing/2014/main" id="{EC9F0E29-EF04-D814-B0F1-9F34A604C6C1}"/>
              </a:ext>
            </a:extLst>
          </p:cNvPr>
          <p:cNvSpPr/>
          <p:nvPr/>
        </p:nvSpPr>
        <p:spPr>
          <a:xfrm>
            <a:off x="6808026" y="2838157"/>
            <a:ext cx="1387152" cy="163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8;p43">
            <a:extLst>
              <a:ext uri="{FF2B5EF4-FFF2-40B4-BE49-F238E27FC236}">
                <a16:creationId xmlns:a16="http://schemas.microsoft.com/office/drawing/2014/main" id="{36E9CA58-0BBA-FCC6-5493-2415592FF46F}"/>
              </a:ext>
            </a:extLst>
          </p:cNvPr>
          <p:cNvSpPr/>
          <p:nvPr/>
        </p:nvSpPr>
        <p:spPr>
          <a:xfrm>
            <a:off x="6807902" y="2838157"/>
            <a:ext cx="1387152" cy="331246"/>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7;p40">
            <a:extLst>
              <a:ext uri="{FF2B5EF4-FFF2-40B4-BE49-F238E27FC236}">
                <a16:creationId xmlns:a16="http://schemas.microsoft.com/office/drawing/2014/main" id="{FE100799-2CDA-FFB3-7500-96F44354389B}"/>
              </a:ext>
            </a:extLst>
          </p:cNvPr>
          <p:cNvSpPr txBox="1">
            <a:spLocks/>
          </p:cNvSpPr>
          <p:nvPr/>
        </p:nvSpPr>
        <p:spPr>
          <a:xfrm>
            <a:off x="7058651" y="2812318"/>
            <a:ext cx="984971" cy="485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dirty="0"/>
              <a:t>OUTPUT</a:t>
            </a:r>
          </a:p>
        </p:txBody>
      </p:sp>
      <p:cxnSp>
        <p:nvCxnSpPr>
          <p:cNvPr id="11" name="Straight Arrow Connector 10">
            <a:extLst>
              <a:ext uri="{FF2B5EF4-FFF2-40B4-BE49-F238E27FC236}">
                <a16:creationId xmlns:a16="http://schemas.microsoft.com/office/drawing/2014/main" id="{E3948E08-0BAA-74E8-1BAE-0C83395200C2}"/>
              </a:ext>
            </a:extLst>
          </p:cNvPr>
          <p:cNvCxnSpPr>
            <a:stCxn id="2" idx="3"/>
            <a:endCxn id="7" idx="1"/>
          </p:cNvCxnSpPr>
          <p:nvPr/>
        </p:nvCxnSpPr>
        <p:spPr>
          <a:xfrm>
            <a:off x="5959152" y="3657757"/>
            <a:ext cx="848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udi logo by Cacti | Download free STL model | Printables.com">
            <a:extLst>
              <a:ext uri="{FF2B5EF4-FFF2-40B4-BE49-F238E27FC236}">
                <a16:creationId xmlns:a16="http://schemas.microsoft.com/office/drawing/2014/main" id="{C00D2F82-9AF5-8DC5-4714-75471A427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241" y="3374908"/>
            <a:ext cx="1232579" cy="64710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57;p40">
            <a:extLst>
              <a:ext uri="{FF2B5EF4-FFF2-40B4-BE49-F238E27FC236}">
                <a16:creationId xmlns:a16="http://schemas.microsoft.com/office/drawing/2014/main" id="{7F20220E-AD51-F725-2123-1DFDE07A0AC4}"/>
              </a:ext>
            </a:extLst>
          </p:cNvPr>
          <p:cNvSpPr txBox="1">
            <a:spLocks/>
          </p:cNvSpPr>
          <p:nvPr/>
        </p:nvSpPr>
        <p:spPr>
          <a:xfrm>
            <a:off x="7126699" y="3437358"/>
            <a:ext cx="848874" cy="3713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US" sz="2000" dirty="0"/>
              <a:t>Audi</a:t>
            </a:r>
          </a:p>
        </p:txBody>
      </p:sp>
    </p:spTree>
    <p:extLst>
      <p:ext uri="{BB962C8B-B14F-4D97-AF65-F5344CB8AC3E}">
        <p14:creationId xmlns:p14="http://schemas.microsoft.com/office/powerpoint/2010/main" val="1483015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MÔ TẢ DỮ LIỆU</a:t>
            </a:r>
            <a:endParaRPr b="1" dirty="0"/>
          </a:p>
        </p:txBody>
      </p:sp>
      <p:sp>
        <p:nvSpPr>
          <p:cNvPr id="206" name="Google Shape;206;p35"/>
          <p:cNvSpPr txBox="1">
            <a:spLocks noGrp="1"/>
          </p:cNvSpPr>
          <p:nvPr>
            <p:ph type="title" idx="2"/>
          </p:nvPr>
        </p:nvSpPr>
        <p:spPr>
          <a:xfrm>
            <a:off x="4931325" y="1075113"/>
            <a:ext cx="33432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2050" name="Picture 2" descr="From Black Cars To Scrabble: Strange Bans Across The World - Turkmenistan - Black  Cars | The Economic Times">
            <a:extLst>
              <a:ext uri="{FF2B5EF4-FFF2-40B4-BE49-F238E27FC236}">
                <a16:creationId xmlns:a16="http://schemas.microsoft.com/office/drawing/2014/main" id="{0D759F91-177B-B1C8-541B-BACFEF707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2" y="831097"/>
            <a:ext cx="4641742" cy="348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7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3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MÔ TẢ DỮ LIỆU</a:t>
            </a:r>
            <a:endParaRPr b="1" dirty="0"/>
          </a:p>
        </p:txBody>
      </p:sp>
      <p:graphicFrame>
        <p:nvGraphicFramePr>
          <p:cNvPr id="4" name="Table 3">
            <a:extLst>
              <a:ext uri="{FF2B5EF4-FFF2-40B4-BE49-F238E27FC236}">
                <a16:creationId xmlns:a16="http://schemas.microsoft.com/office/drawing/2014/main" id="{6B792584-C328-336F-8076-41AF07494977}"/>
              </a:ext>
            </a:extLst>
          </p:cNvPr>
          <p:cNvGraphicFramePr>
            <a:graphicFrameLocks noGrp="1"/>
          </p:cNvGraphicFramePr>
          <p:nvPr>
            <p:extLst>
              <p:ext uri="{D42A27DB-BD31-4B8C-83A1-F6EECF244321}">
                <p14:modId xmlns:p14="http://schemas.microsoft.com/office/powerpoint/2010/main" val="3514752679"/>
              </p:ext>
            </p:extLst>
          </p:nvPr>
        </p:nvGraphicFramePr>
        <p:xfrm>
          <a:off x="817534" y="1149184"/>
          <a:ext cx="7508931" cy="927590"/>
        </p:xfrm>
        <a:graphic>
          <a:graphicData uri="http://schemas.openxmlformats.org/drawingml/2006/table">
            <a:tbl>
              <a:tblPr firstRow="1" firstCol="1" bandRow="1">
                <a:tableStyleId>{AD177B3C-70B3-42B9-A0F5-87DAF9C48B32}</a:tableStyleId>
              </a:tblPr>
              <a:tblGrid>
                <a:gridCol w="847187">
                  <a:extLst>
                    <a:ext uri="{9D8B030D-6E8A-4147-A177-3AD203B41FA5}">
                      <a16:colId xmlns:a16="http://schemas.microsoft.com/office/drawing/2014/main" val="1786470495"/>
                    </a:ext>
                  </a:extLst>
                </a:gridCol>
                <a:gridCol w="2187426">
                  <a:extLst>
                    <a:ext uri="{9D8B030D-6E8A-4147-A177-3AD203B41FA5}">
                      <a16:colId xmlns:a16="http://schemas.microsoft.com/office/drawing/2014/main" val="1075919776"/>
                    </a:ext>
                  </a:extLst>
                </a:gridCol>
                <a:gridCol w="1944758">
                  <a:extLst>
                    <a:ext uri="{9D8B030D-6E8A-4147-A177-3AD203B41FA5}">
                      <a16:colId xmlns:a16="http://schemas.microsoft.com/office/drawing/2014/main" val="2943330823"/>
                    </a:ext>
                  </a:extLst>
                </a:gridCol>
                <a:gridCol w="2529560">
                  <a:extLst>
                    <a:ext uri="{9D8B030D-6E8A-4147-A177-3AD203B41FA5}">
                      <a16:colId xmlns:a16="http://schemas.microsoft.com/office/drawing/2014/main" val="1164470716"/>
                    </a:ext>
                  </a:extLst>
                </a:gridCol>
              </a:tblGrid>
              <a:tr h="270563">
                <a:tc>
                  <a:txBody>
                    <a:bodyPr/>
                    <a:lstStyle/>
                    <a:p>
                      <a:pPr algn="ctr">
                        <a:lnSpc>
                          <a:spcPct val="130000"/>
                        </a:lnSpc>
                        <a:tabLst>
                          <a:tab pos="2171700" algn="l"/>
                        </a:tabLst>
                      </a:pPr>
                      <a:r>
                        <a:rPr lang="vi-VN" sz="1200">
                          <a:solidFill>
                            <a:schemeClr val="bg1">
                              <a:lumMod val="95000"/>
                            </a:schemeClr>
                          </a:solidFill>
                          <a:effectLst/>
                        </a:rPr>
                        <a:t>STT</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30000"/>
                        </a:lnSpc>
                        <a:tabLst>
                          <a:tab pos="2171700" algn="l"/>
                        </a:tabLst>
                      </a:pPr>
                      <a:r>
                        <a:rPr lang="vi-VN" sz="1200">
                          <a:solidFill>
                            <a:schemeClr val="bg1">
                              <a:lumMod val="95000"/>
                            </a:schemeClr>
                          </a:solidFill>
                          <a:effectLst/>
                        </a:rPr>
                        <a:t>Thuộc tính</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30000"/>
                        </a:lnSpc>
                        <a:tabLst>
                          <a:tab pos="2171700" algn="l"/>
                        </a:tabLst>
                      </a:pPr>
                      <a:r>
                        <a:rPr lang="vi-VN" sz="1200">
                          <a:solidFill>
                            <a:schemeClr val="bg1">
                              <a:lumMod val="95000"/>
                            </a:schemeClr>
                          </a:solidFill>
                          <a:effectLst/>
                        </a:rPr>
                        <a:t>Kiểu dữ liệu</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algn="ctr">
                        <a:lnSpc>
                          <a:spcPct val="130000"/>
                        </a:lnSpc>
                        <a:tabLst>
                          <a:tab pos="2171700" algn="l"/>
                        </a:tabLst>
                      </a:pPr>
                      <a:r>
                        <a:rPr lang="vi-VN" sz="1200">
                          <a:solidFill>
                            <a:schemeClr val="bg1">
                              <a:lumMod val="95000"/>
                            </a:schemeClr>
                          </a:solidFill>
                          <a:effectLst/>
                        </a:rPr>
                        <a:t>Diễn giải</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09507647"/>
                  </a:ext>
                </a:extLst>
              </a:tr>
              <a:tr h="386464">
                <a:tc>
                  <a:txBody>
                    <a:bodyPr/>
                    <a:lstStyle/>
                    <a:p>
                      <a:pPr algn="ctr">
                        <a:lnSpc>
                          <a:spcPct val="130000"/>
                        </a:lnSpc>
                        <a:tabLst>
                          <a:tab pos="2171700" algn="l"/>
                        </a:tabLst>
                      </a:pPr>
                      <a:r>
                        <a:rPr lang="vi-VN" sz="1200">
                          <a:solidFill>
                            <a:schemeClr val="bg1">
                              <a:lumMod val="95000"/>
                            </a:schemeClr>
                          </a:solidFill>
                          <a:effectLst/>
                        </a:rPr>
                        <a:t>1 </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30000"/>
                        </a:lnSpc>
                        <a:tabLst>
                          <a:tab pos="2171700" algn="l"/>
                        </a:tabLst>
                      </a:pPr>
                      <a:r>
                        <a:rPr lang="en-US" sz="1200">
                          <a:solidFill>
                            <a:schemeClr val="bg1">
                              <a:lumMod val="95000"/>
                            </a:schemeClr>
                          </a:solidFill>
                          <a:effectLst/>
                        </a:rPr>
                        <a:t>Car_logo</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30000"/>
                        </a:lnSpc>
                        <a:tabLst>
                          <a:tab pos="2171700" algn="l"/>
                        </a:tabLst>
                      </a:pPr>
                      <a:r>
                        <a:rPr lang="en-US" sz="1200">
                          <a:solidFill>
                            <a:schemeClr val="bg1">
                              <a:lumMod val="95000"/>
                            </a:schemeClr>
                          </a:solidFill>
                          <a:effectLst/>
                        </a:rPr>
                        <a:t>Image</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30000"/>
                        </a:lnSpc>
                        <a:tabLst>
                          <a:tab pos="2171700" algn="l"/>
                        </a:tabLst>
                      </a:pPr>
                      <a:r>
                        <a:rPr lang="en-US" sz="1200">
                          <a:solidFill>
                            <a:schemeClr val="bg1">
                              <a:lumMod val="95000"/>
                            </a:schemeClr>
                          </a:solidFill>
                          <a:effectLst/>
                        </a:rPr>
                        <a:t>Hình ảnh logo của các hãng xe oto</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084268513"/>
                  </a:ext>
                </a:extLst>
              </a:tr>
              <a:tr h="270563">
                <a:tc>
                  <a:txBody>
                    <a:bodyPr/>
                    <a:lstStyle/>
                    <a:p>
                      <a:pPr algn="ctr">
                        <a:lnSpc>
                          <a:spcPct val="130000"/>
                        </a:lnSpc>
                        <a:tabLst>
                          <a:tab pos="2171700" algn="l"/>
                        </a:tabLst>
                      </a:pPr>
                      <a:r>
                        <a:rPr lang="vi-VN" sz="1200">
                          <a:solidFill>
                            <a:schemeClr val="bg1">
                              <a:lumMod val="95000"/>
                            </a:schemeClr>
                          </a:solidFill>
                          <a:effectLst/>
                        </a:rPr>
                        <a:t>2 </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30000"/>
                        </a:lnSpc>
                        <a:tabLst>
                          <a:tab pos="2171700" algn="l"/>
                        </a:tabLst>
                      </a:pPr>
                      <a:r>
                        <a:rPr lang="en-US" sz="1200">
                          <a:solidFill>
                            <a:schemeClr val="bg1">
                              <a:lumMod val="95000"/>
                            </a:schemeClr>
                          </a:solidFill>
                          <a:effectLst/>
                        </a:rPr>
                        <a:t>Car_name</a:t>
                      </a:r>
                      <a:endParaRPr lang="en-US" sz="110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30000"/>
                        </a:lnSpc>
                        <a:tabLst>
                          <a:tab pos="2171700" algn="l"/>
                        </a:tabLst>
                      </a:pPr>
                      <a:r>
                        <a:rPr lang="en-US" sz="1200" dirty="0">
                          <a:solidFill>
                            <a:schemeClr val="bg1">
                              <a:lumMod val="95000"/>
                            </a:schemeClr>
                          </a:solidFill>
                          <a:effectLst/>
                        </a:rPr>
                        <a:t>String</a:t>
                      </a:r>
                      <a:endParaRPr lang="en-US" sz="1100" dirty="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algn="ctr">
                        <a:lnSpc>
                          <a:spcPct val="130000"/>
                        </a:lnSpc>
                        <a:tabLst>
                          <a:tab pos="2171700" algn="l"/>
                        </a:tabLst>
                      </a:pPr>
                      <a:r>
                        <a:rPr lang="en-US" sz="1200" dirty="0" err="1">
                          <a:solidFill>
                            <a:schemeClr val="bg1">
                              <a:lumMod val="95000"/>
                            </a:schemeClr>
                          </a:solidFill>
                          <a:effectLst/>
                        </a:rPr>
                        <a:t>Tên</a:t>
                      </a:r>
                      <a:r>
                        <a:rPr lang="en-US" sz="1200" dirty="0">
                          <a:solidFill>
                            <a:schemeClr val="bg1">
                              <a:lumMod val="95000"/>
                            </a:schemeClr>
                          </a:solidFill>
                          <a:effectLst/>
                        </a:rPr>
                        <a:t> </a:t>
                      </a:r>
                      <a:r>
                        <a:rPr lang="en-US" sz="1200" dirty="0" err="1">
                          <a:solidFill>
                            <a:schemeClr val="bg1">
                              <a:lumMod val="95000"/>
                            </a:schemeClr>
                          </a:solidFill>
                          <a:effectLst/>
                        </a:rPr>
                        <a:t>hãng</a:t>
                      </a:r>
                      <a:r>
                        <a:rPr lang="en-US" sz="1200" dirty="0">
                          <a:solidFill>
                            <a:schemeClr val="bg1">
                              <a:lumMod val="95000"/>
                            </a:schemeClr>
                          </a:solidFill>
                          <a:effectLst/>
                        </a:rPr>
                        <a:t> </a:t>
                      </a:r>
                      <a:r>
                        <a:rPr lang="en-US" sz="1200" dirty="0" err="1">
                          <a:solidFill>
                            <a:schemeClr val="bg1">
                              <a:lumMod val="95000"/>
                            </a:schemeClr>
                          </a:solidFill>
                          <a:effectLst/>
                        </a:rPr>
                        <a:t>xe</a:t>
                      </a:r>
                      <a:endParaRPr lang="en-US" sz="1100" dirty="0">
                        <a:solidFill>
                          <a:schemeClr val="bg1">
                            <a:lumMod val="95000"/>
                          </a:schemeClr>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989394214"/>
                  </a:ext>
                </a:extLst>
              </a:tr>
            </a:tbl>
          </a:graphicData>
        </a:graphic>
      </p:graphicFrame>
      <p:sp>
        <p:nvSpPr>
          <p:cNvPr id="9" name="Google Shape;265;p41">
            <a:extLst>
              <a:ext uri="{FF2B5EF4-FFF2-40B4-BE49-F238E27FC236}">
                <a16:creationId xmlns:a16="http://schemas.microsoft.com/office/drawing/2014/main" id="{783FC631-2DC4-EA51-5C11-CB0EAE5FA669}"/>
              </a:ext>
            </a:extLst>
          </p:cNvPr>
          <p:cNvSpPr txBox="1">
            <a:spLocks/>
          </p:cNvSpPr>
          <p:nvPr/>
        </p:nvSpPr>
        <p:spPr>
          <a:xfrm>
            <a:off x="594712" y="3319629"/>
            <a:ext cx="2072667" cy="14876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000" dirty="0">
                <a:solidFill>
                  <a:schemeClr val="bg1"/>
                </a:solidFill>
              </a:rPr>
              <a:t>Bộ dữ liệu được thu thập bằng thuật toán của các thư viện hỗ trợ bao gồm BeautifulSoup, Selenium và request. Trong đó BeautifulSoup hỗ trợ phân tích cú pháp HTML, Selenium hỗ trợ các tác vụ tương tác với trang web (đọc HTML, cuộn chuột,…), requests giúp get URL của source image.</a:t>
            </a:r>
          </a:p>
        </p:txBody>
      </p:sp>
      <p:sp>
        <p:nvSpPr>
          <p:cNvPr id="11" name="Google Shape;267;p41">
            <a:extLst>
              <a:ext uri="{FF2B5EF4-FFF2-40B4-BE49-F238E27FC236}">
                <a16:creationId xmlns:a16="http://schemas.microsoft.com/office/drawing/2014/main" id="{B77301F1-D687-02FE-CB6D-C1207229EB51}"/>
              </a:ext>
            </a:extLst>
          </p:cNvPr>
          <p:cNvSpPr txBox="1">
            <a:spLocks/>
          </p:cNvSpPr>
          <p:nvPr/>
        </p:nvSpPr>
        <p:spPr>
          <a:xfrm>
            <a:off x="2737157" y="2208546"/>
            <a:ext cx="1832100" cy="563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WEAKNESSES</a:t>
            </a:r>
          </a:p>
        </p:txBody>
      </p:sp>
      <p:sp>
        <p:nvSpPr>
          <p:cNvPr id="12" name="Google Shape;268;p41">
            <a:extLst>
              <a:ext uri="{FF2B5EF4-FFF2-40B4-BE49-F238E27FC236}">
                <a16:creationId xmlns:a16="http://schemas.microsoft.com/office/drawing/2014/main" id="{92815FC1-32EB-65C0-FFC3-7B77C33F41FE}"/>
              </a:ext>
            </a:extLst>
          </p:cNvPr>
          <p:cNvSpPr txBox="1">
            <a:spLocks/>
          </p:cNvSpPr>
          <p:nvPr/>
        </p:nvSpPr>
        <p:spPr>
          <a:xfrm>
            <a:off x="2736250" y="2557661"/>
            <a:ext cx="1833910" cy="12071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dirty="0" err="1">
                <a:solidFill>
                  <a:schemeClr val="bg1"/>
                </a:solidFill>
              </a:rPr>
              <a:t>Dữ</a:t>
            </a:r>
            <a:r>
              <a:rPr lang="en-US" sz="1200" dirty="0">
                <a:solidFill>
                  <a:schemeClr val="bg1"/>
                </a:solidFill>
              </a:rPr>
              <a:t> </a:t>
            </a:r>
            <a:r>
              <a:rPr lang="en-US" sz="1200" dirty="0" err="1">
                <a:solidFill>
                  <a:schemeClr val="bg1"/>
                </a:solidFill>
              </a:rPr>
              <a:t>liệu</a:t>
            </a:r>
            <a:r>
              <a:rPr lang="en-US" sz="1200" dirty="0">
                <a:solidFill>
                  <a:schemeClr val="bg1"/>
                </a:solidFill>
              </a:rPr>
              <a:t> </a:t>
            </a:r>
            <a:r>
              <a:rPr lang="en-US" sz="1200" dirty="0" err="1">
                <a:solidFill>
                  <a:schemeClr val="bg1"/>
                </a:solidFill>
              </a:rPr>
              <a:t>khi</a:t>
            </a:r>
            <a:r>
              <a:rPr lang="en-US" sz="1200" dirty="0">
                <a:solidFill>
                  <a:schemeClr val="bg1"/>
                </a:solidFill>
              </a:rPr>
              <a:t> crawl bao </a:t>
            </a:r>
            <a:r>
              <a:rPr lang="en-US" sz="1200" dirty="0" err="1">
                <a:solidFill>
                  <a:schemeClr val="bg1"/>
                </a:solidFill>
              </a:rPr>
              <a:t>gồm</a:t>
            </a:r>
            <a:r>
              <a:rPr lang="en-US" sz="1200" dirty="0">
                <a:solidFill>
                  <a:schemeClr val="bg1"/>
                </a:solidFill>
              </a:rPr>
              <a:t> </a:t>
            </a:r>
            <a:r>
              <a:rPr lang="en-US" sz="1200" dirty="0" err="1">
                <a:solidFill>
                  <a:schemeClr val="bg1"/>
                </a:solidFill>
              </a:rPr>
              <a:t>tất</a:t>
            </a:r>
            <a:r>
              <a:rPr lang="en-US" sz="1200" dirty="0">
                <a:solidFill>
                  <a:schemeClr val="bg1"/>
                </a:solidFill>
              </a:rPr>
              <a:t> </a:t>
            </a:r>
            <a:r>
              <a:rPr lang="en-US" sz="1200" dirty="0" err="1">
                <a:solidFill>
                  <a:schemeClr val="bg1"/>
                </a:solidFill>
              </a:rPr>
              <a:t>cả</a:t>
            </a:r>
            <a:r>
              <a:rPr lang="en-US" sz="1200" dirty="0">
                <a:solidFill>
                  <a:schemeClr val="bg1"/>
                </a:solidFill>
              </a:rPr>
              <a:t> </a:t>
            </a:r>
            <a:r>
              <a:rPr lang="en-US" sz="1200" dirty="0" err="1">
                <a:solidFill>
                  <a:schemeClr val="bg1"/>
                </a:solidFill>
              </a:rPr>
              <a:t>các</a:t>
            </a:r>
            <a:r>
              <a:rPr lang="en-US" sz="1200" dirty="0">
                <a:solidFill>
                  <a:schemeClr val="bg1"/>
                </a:solidFill>
              </a:rPr>
              <a:t> </a:t>
            </a:r>
            <a:r>
              <a:rPr lang="en-US" sz="1200" dirty="0" err="1">
                <a:solidFill>
                  <a:schemeClr val="bg1"/>
                </a:solidFill>
              </a:rPr>
              <a:t>hình</a:t>
            </a:r>
            <a:r>
              <a:rPr lang="en-US" sz="1200" dirty="0">
                <a:solidFill>
                  <a:schemeClr val="bg1"/>
                </a:solidFill>
              </a:rPr>
              <a:t> </a:t>
            </a:r>
            <a:r>
              <a:rPr lang="en-US" sz="1200" dirty="0" err="1">
                <a:solidFill>
                  <a:schemeClr val="bg1"/>
                </a:solidFill>
              </a:rPr>
              <a:t>ảnh</a:t>
            </a:r>
            <a:r>
              <a:rPr lang="en-US" sz="1200" dirty="0">
                <a:solidFill>
                  <a:schemeClr val="bg1"/>
                </a:solidFill>
              </a:rPr>
              <a:t> </a:t>
            </a:r>
            <a:r>
              <a:rPr lang="en-US" sz="1200" dirty="0" err="1">
                <a:solidFill>
                  <a:schemeClr val="bg1"/>
                </a:solidFill>
              </a:rPr>
              <a:t>có</a:t>
            </a:r>
            <a:r>
              <a:rPr lang="en-US" sz="1200" dirty="0">
                <a:solidFill>
                  <a:schemeClr val="bg1"/>
                </a:solidFill>
              </a:rPr>
              <a:t> logo </a:t>
            </a:r>
            <a:r>
              <a:rPr lang="en-US" sz="1200" dirty="0" err="1">
                <a:solidFill>
                  <a:schemeClr val="bg1"/>
                </a:solidFill>
              </a:rPr>
              <a:t>của</a:t>
            </a:r>
            <a:r>
              <a:rPr lang="en-US" sz="1200" dirty="0">
                <a:solidFill>
                  <a:schemeClr val="bg1"/>
                </a:solidFill>
              </a:rPr>
              <a:t> </a:t>
            </a:r>
            <a:r>
              <a:rPr lang="en-US" sz="1200" dirty="0" err="1">
                <a:solidFill>
                  <a:schemeClr val="bg1"/>
                </a:solidFill>
              </a:rPr>
              <a:t>hãng</a:t>
            </a:r>
            <a:r>
              <a:rPr lang="en-US" sz="1200" dirty="0">
                <a:solidFill>
                  <a:schemeClr val="bg1"/>
                </a:solidFill>
              </a:rPr>
              <a:t> </a:t>
            </a:r>
            <a:r>
              <a:rPr lang="en-US" sz="1200" dirty="0" err="1">
                <a:solidFill>
                  <a:schemeClr val="bg1"/>
                </a:solidFill>
              </a:rPr>
              <a:t>xe</a:t>
            </a:r>
            <a:r>
              <a:rPr lang="en-US" sz="1200" dirty="0">
                <a:solidFill>
                  <a:schemeClr val="bg1"/>
                </a:solidFill>
              </a:rPr>
              <a:t> bao </a:t>
            </a:r>
            <a:r>
              <a:rPr lang="en-US" sz="1200" dirty="0" err="1">
                <a:solidFill>
                  <a:schemeClr val="bg1"/>
                </a:solidFill>
              </a:rPr>
              <a:t>gồm</a:t>
            </a:r>
            <a:r>
              <a:rPr lang="en-US" sz="1200" dirty="0">
                <a:solidFill>
                  <a:schemeClr val="bg1"/>
                </a:solidFill>
              </a:rPr>
              <a:t> </a:t>
            </a:r>
            <a:r>
              <a:rPr lang="en-US" sz="1200" dirty="0" err="1">
                <a:solidFill>
                  <a:schemeClr val="bg1"/>
                </a:solidFill>
              </a:rPr>
              <a:t>ảnh</a:t>
            </a:r>
            <a:r>
              <a:rPr lang="en-US" sz="1200" dirty="0">
                <a:solidFill>
                  <a:schemeClr val="bg1"/>
                </a:solidFill>
              </a:rPr>
              <a:t> </a:t>
            </a:r>
            <a:r>
              <a:rPr lang="en-US" sz="1200" dirty="0" err="1">
                <a:solidFill>
                  <a:schemeClr val="bg1"/>
                </a:solidFill>
              </a:rPr>
              <a:t>chụp</a:t>
            </a:r>
            <a:r>
              <a:rPr lang="en-US" sz="1200" dirty="0">
                <a:solidFill>
                  <a:schemeClr val="bg1"/>
                </a:solidFill>
              </a:rPr>
              <a:t> </a:t>
            </a:r>
            <a:r>
              <a:rPr lang="en-US" sz="1200" dirty="0" err="1">
                <a:solidFill>
                  <a:schemeClr val="bg1"/>
                </a:solidFill>
              </a:rPr>
              <a:t>xe</a:t>
            </a:r>
            <a:r>
              <a:rPr lang="en-US" sz="1200" dirty="0">
                <a:solidFill>
                  <a:schemeClr val="bg1"/>
                </a:solidFill>
              </a:rPr>
              <a:t>, </a:t>
            </a:r>
            <a:r>
              <a:rPr lang="en-US" sz="1200" dirty="0" err="1">
                <a:solidFill>
                  <a:schemeClr val="bg1"/>
                </a:solidFill>
              </a:rPr>
              <a:t>ảnh</a:t>
            </a:r>
            <a:r>
              <a:rPr lang="en-US" sz="1200" dirty="0">
                <a:solidFill>
                  <a:schemeClr val="bg1"/>
                </a:solidFill>
              </a:rPr>
              <a:t> </a:t>
            </a:r>
            <a:r>
              <a:rPr lang="en-US" sz="1200" dirty="0" err="1">
                <a:solidFill>
                  <a:schemeClr val="bg1"/>
                </a:solidFill>
              </a:rPr>
              <a:t>chụp</a:t>
            </a:r>
            <a:r>
              <a:rPr lang="en-US" sz="1200" dirty="0">
                <a:solidFill>
                  <a:schemeClr val="bg1"/>
                </a:solidFill>
              </a:rPr>
              <a:t> logo </a:t>
            </a:r>
            <a:r>
              <a:rPr lang="en-US" sz="1200" dirty="0" err="1">
                <a:solidFill>
                  <a:schemeClr val="bg1"/>
                </a:solidFill>
              </a:rPr>
              <a:t>xe</a:t>
            </a:r>
            <a:r>
              <a:rPr lang="en-US" sz="1200" dirty="0">
                <a:solidFill>
                  <a:schemeClr val="bg1"/>
                </a:solidFill>
              </a:rPr>
              <a:t>, </a:t>
            </a:r>
            <a:r>
              <a:rPr lang="en-US" sz="1200" dirty="0" err="1">
                <a:solidFill>
                  <a:schemeClr val="bg1"/>
                </a:solidFill>
              </a:rPr>
              <a:t>ảnh</a:t>
            </a:r>
            <a:r>
              <a:rPr lang="en-US" sz="1200" dirty="0">
                <a:solidFill>
                  <a:schemeClr val="bg1"/>
                </a:solidFill>
              </a:rPr>
              <a:t> </a:t>
            </a:r>
            <a:r>
              <a:rPr lang="en-US" sz="1200" dirty="0" err="1">
                <a:solidFill>
                  <a:schemeClr val="bg1"/>
                </a:solidFill>
              </a:rPr>
              <a:t>chụp</a:t>
            </a:r>
            <a:r>
              <a:rPr lang="en-US" sz="1200" dirty="0">
                <a:solidFill>
                  <a:schemeClr val="bg1"/>
                </a:solidFill>
              </a:rPr>
              <a:t> </a:t>
            </a:r>
            <a:r>
              <a:rPr lang="en-US" sz="1200" dirty="0" err="1">
                <a:solidFill>
                  <a:schemeClr val="bg1"/>
                </a:solidFill>
              </a:rPr>
              <a:t>áo</a:t>
            </a:r>
            <a:r>
              <a:rPr lang="en-US" sz="1200" dirty="0">
                <a:solidFill>
                  <a:schemeClr val="bg1"/>
                </a:solidFill>
              </a:rPr>
              <a:t> </a:t>
            </a:r>
            <a:r>
              <a:rPr lang="en-US" sz="1200" dirty="0" err="1">
                <a:solidFill>
                  <a:schemeClr val="bg1"/>
                </a:solidFill>
              </a:rPr>
              <a:t>của</a:t>
            </a:r>
            <a:r>
              <a:rPr lang="en-US" sz="1200" dirty="0">
                <a:solidFill>
                  <a:schemeClr val="bg1"/>
                </a:solidFill>
              </a:rPr>
              <a:t> </a:t>
            </a:r>
            <a:r>
              <a:rPr lang="en-US" sz="1200" dirty="0" err="1">
                <a:solidFill>
                  <a:schemeClr val="bg1"/>
                </a:solidFill>
              </a:rPr>
              <a:t>hãng</a:t>
            </a:r>
            <a:r>
              <a:rPr lang="en-US" sz="1200" dirty="0">
                <a:solidFill>
                  <a:schemeClr val="bg1"/>
                </a:solidFill>
              </a:rPr>
              <a:t> </a:t>
            </a:r>
            <a:r>
              <a:rPr lang="en-US" sz="1200" dirty="0" err="1">
                <a:solidFill>
                  <a:schemeClr val="bg1"/>
                </a:solidFill>
              </a:rPr>
              <a:t>xe</a:t>
            </a:r>
            <a:r>
              <a:rPr lang="en-US" sz="1200" dirty="0">
                <a:solidFill>
                  <a:schemeClr val="bg1"/>
                </a:solidFill>
              </a:rPr>
              <a:t>,….</a:t>
            </a:r>
            <a:endParaRPr lang="en-US" sz="1200" dirty="0"/>
          </a:p>
          <a:p>
            <a:pPr algn="ctr"/>
            <a:endParaRPr lang="en-US" dirty="0"/>
          </a:p>
        </p:txBody>
      </p:sp>
      <p:sp>
        <p:nvSpPr>
          <p:cNvPr id="13" name="Google Shape;269;p41">
            <a:extLst>
              <a:ext uri="{FF2B5EF4-FFF2-40B4-BE49-F238E27FC236}">
                <a16:creationId xmlns:a16="http://schemas.microsoft.com/office/drawing/2014/main" id="{80CBB50A-3CEF-A8B2-3874-DF5BB84F0C4B}"/>
              </a:ext>
            </a:extLst>
          </p:cNvPr>
          <p:cNvSpPr txBox="1">
            <a:spLocks/>
          </p:cNvSpPr>
          <p:nvPr/>
        </p:nvSpPr>
        <p:spPr>
          <a:xfrm>
            <a:off x="4689817" y="3319630"/>
            <a:ext cx="1983900" cy="92492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200" dirty="0">
                <a:solidFill>
                  <a:schemeClr val="bg1"/>
                </a:solidFill>
              </a:rPr>
              <a:t>Dữ liệu khi thu thập được sẽ bị nhiễu vì bao gồm logo của các trang web chứa hình ảnh đó. </a:t>
            </a:r>
            <a:endParaRPr lang="en-US" sz="1200" dirty="0">
              <a:solidFill>
                <a:schemeClr val="bg1"/>
              </a:solidFill>
            </a:endParaRPr>
          </a:p>
        </p:txBody>
      </p:sp>
      <p:sp>
        <p:nvSpPr>
          <p:cNvPr id="16" name="Google Shape;272;p41">
            <a:extLst>
              <a:ext uri="{FF2B5EF4-FFF2-40B4-BE49-F238E27FC236}">
                <a16:creationId xmlns:a16="http://schemas.microsoft.com/office/drawing/2014/main" id="{0478A13D-CFF2-5116-EFC8-274914F6913A}"/>
              </a:ext>
            </a:extLst>
          </p:cNvPr>
          <p:cNvSpPr txBox="1">
            <a:spLocks/>
          </p:cNvSpPr>
          <p:nvPr/>
        </p:nvSpPr>
        <p:spPr>
          <a:xfrm>
            <a:off x="6790694" y="3104706"/>
            <a:ext cx="1832100" cy="720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200" dirty="0">
                <a:solidFill>
                  <a:schemeClr val="bg1"/>
                </a:solidFill>
              </a:rPr>
              <a:t>Sử dụng 2 thư viện cv2 và shutil để lọc ảnh nhiễu.</a:t>
            </a:r>
            <a:endParaRPr lang="en-US" sz="1200" dirty="0">
              <a:solidFill>
                <a:schemeClr val="bg1"/>
              </a:solidFill>
            </a:endParaRPr>
          </a:p>
        </p:txBody>
      </p:sp>
      <p:sp>
        <p:nvSpPr>
          <p:cNvPr id="17" name="Google Shape;273;p41">
            <a:extLst>
              <a:ext uri="{FF2B5EF4-FFF2-40B4-BE49-F238E27FC236}">
                <a16:creationId xmlns:a16="http://schemas.microsoft.com/office/drawing/2014/main" id="{A92A77A6-3EF6-353E-EAAB-7DCBFA22C791}"/>
              </a:ext>
            </a:extLst>
          </p:cNvPr>
          <p:cNvSpPr/>
          <p:nvPr/>
        </p:nvSpPr>
        <p:spPr>
          <a:xfrm>
            <a:off x="1344892" y="245818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4;p41">
            <a:extLst>
              <a:ext uri="{FF2B5EF4-FFF2-40B4-BE49-F238E27FC236}">
                <a16:creationId xmlns:a16="http://schemas.microsoft.com/office/drawing/2014/main" id="{DD1A484B-AC18-2CCC-CFCD-8B03DDCDDF0F}"/>
              </a:ext>
            </a:extLst>
          </p:cNvPr>
          <p:cNvSpPr/>
          <p:nvPr/>
        </p:nvSpPr>
        <p:spPr>
          <a:xfrm>
            <a:off x="3371655" y="408283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5;p41">
            <a:extLst>
              <a:ext uri="{FF2B5EF4-FFF2-40B4-BE49-F238E27FC236}">
                <a16:creationId xmlns:a16="http://schemas.microsoft.com/office/drawing/2014/main" id="{148012EF-F815-33D9-8439-7620B4F50199}"/>
              </a:ext>
            </a:extLst>
          </p:cNvPr>
          <p:cNvSpPr/>
          <p:nvPr/>
        </p:nvSpPr>
        <p:spPr>
          <a:xfrm>
            <a:off x="5398430" y="245818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6;p41">
            <a:extLst>
              <a:ext uri="{FF2B5EF4-FFF2-40B4-BE49-F238E27FC236}">
                <a16:creationId xmlns:a16="http://schemas.microsoft.com/office/drawing/2014/main" id="{3836768F-91F1-C775-C6A2-5DB7918AE0E3}"/>
              </a:ext>
            </a:extLst>
          </p:cNvPr>
          <p:cNvSpPr/>
          <p:nvPr/>
        </p:nvSpPr>
        <p:spPr>
          <a:xfrm>
            <a:off x="7425180" y="408283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77;p41">
            <a:extLst>
              <a:ext uri="{FF2B5EF4-FFF2-40B4-BE49-F238E27FC236}">
                <a16:creationId xmlns:a16="http://schemas.microsoft.com/office/drawing/2014/main" id="{C14B3CAA-4579-4B97-ACEE-002DE895016A}"/>
              </a:ext>
            </a:extLst>
          </p:cNvPr>
          <p:cNvCxnSpPr>
            <a:cxnSpLocks/>
            <a:stCxn id="17" idx="4"/>
            <a:endCxn id="9" idx="0"/>
          </p:cNvCxnSpPr>
          <p:nvPr/>
        </p:nvCxnSpPr>
        <p:spPr>
          <a:xfrm>
            <a:off x="1626442" y="3021280"/>
            <a:ext cx="4604" cy="298349"/>
          </a:xfrm>
          <a:prstGeom prst="straightConnector1">
            <a:avLst/>
          </a:prstGeom>
          <a:noFill/>
          <a:ln w="9525" cap="flat" cmpd="sng">
            <a:solidFill>
              <a:srgbClr val="D5B961"/>
            </a:solidFill>
            <a:prstDash val="solid"/>
            <a:round/>
            <a:headEnd type="none" w="med" len="med"/>
            <a:tailEnd type="none" w="med" len="med"/>
          </a:ln>
        </p:spPr>
      </p:cxnSp>
      <p:cxnSp>
        <p:nvCxnSpPr>
          <p:cNvPr id="22" name="Google Shape;278;p41">
            <a:extLst>
              <a:ext uri="{FF2B5EF4-FFF2-40B4-BE49-F238E27FC236}">
                <a16:creationId xmlns:a16="http://schemas.microsoft.com/office/drawing/2014/main" id="{60B4DC37-8468-FACB-E871-08EF9CCA4583}"/>
              </a:ext>
            </a:extLst>
          </p:cNvPr>
          <p:cNvCxnSpPr>
            <a:cxnSpLocks/>
            <a:stCxn id="12" idx="2"/>
            <a:endCxn id="18" idx="0"/>
          </p:cNvCxnSpPr>
          <p:nvPr/>
        </p:nvCxnSpPr>
        <p:spPr>
          <a:xfrm>
            <a:off x="3653205" y="3764852"/>
            <a:ext cx="0" cy="317978"/>
          </a:xfrm>
          <a:prstGeom prst="straightConnector1">
            <a:avLst/>
          </a:prstGeom>
          <a:noFill/>
          <a:ln w="9525" cap="flat" cmpd="sng">
            <a:solidFill>
              <a:srgbClr val="D5B961"/>
            </a:solidFill>
            <a:prstDash val="solid"/>
            <a:round/>
            <a:headEnd type="none" w="med" len="med"/>
            <a:tailEnd type="none" w="med" len="med"/>
          </a:ln>
        </p:spPr>
      </p:cxnSp>
      <p:cxnSp>
        <p:nvCxnSpPr>
          <p:cNvPr id="23" name="Google Shape;279;p41">
            <a:extLst>
              <a:ext uri="{FF2B5EF4-FFF2-40B4-BE49-F238E27FC236}">
                <a16:creationId xmlns:a16="http://schemas.microsoft.com/office/drawing/2014/main" id="{5C31E616-2C87-D773-4744-883F87B874BA}"/>
              </a:ext>
            </a:extLst>
          </p:cNvPr>
          <p:cNvCxnSpPr>
            <a:cxnSpLocks/>
            <a:stCxn id="19" idx="4"/>
            <a:endCxn id="13" idx="0"/>
          </p:cNvCxnSpPr>
          <p:nvPr/>
        </p:nvCxnSpPr>
        <p:spPr>
          <a:xfrm>
            <a:off x="5679980" y="3021280"/>
            <a:ext cx="1787" cy="298350"/>
          </a:xfrm>
          <a:prstGeom prst="straightConnector1">
            <a:avLst/>
          </a:prstGeom>
          <a:noFill/>
          <a:ln w="9525" cap="flat" cmpd="sng">
            <a:solidFill>
              <a:srgbClr val="D5B961"/>
            </a:solidFill>
            <a:prstDash val="solid"/>
            <a:round/>
            <a:headEnd type="none" w="med" len="med"/>
            <a:tailEnd type="none" w="med" len="med"/>
          </a:ln>
        </p:spPr>
      </p:cxnSp>
      <p:cxnSp>
        <p:nvCxnSpPr>
          <p:cNvPr id="24" name="Google Shape;280;p41">
            <a:extLst>
              <a:ext uri="{FF2B5EF4-FFF2-40B4-BE49-F238E27FC236}">
                <a16:creationId xmlns:a16="http://schemas.microsoft.com/office/drawing/2014/main" id="{13E41631-6E52-8C26-EE9D-BA0930B8E1D6}"/>
              </a:ext>
            </a:extLst>
          </p:cNvPr>
          <p:cNvCxnSpPr>
            <a:cxnSpLocks/>
            <a:stCxn id="16" idx="2"/>
            <a:endCxn id="20" idx="0"/>
          </p:cNvCxnSpPr>
          <p:nvPr/>
        </p:nvCxnSpPr>
        <p:spPr>
          <a:xfrm flipH="1">
            <a:off x="7706730" y="3825445"/>
            <a:ext cx="14" cy="257385"/>
          </a:xfrm>
          <a:prstGeom prst="straightConnector1">
            <a:avLst/>
          </a:prstGeom>
          <a:noFill/>
          <a:ln w="9525" cap="flat" cmpd="sng">
            <a:solidFill>
              <a:srgbClr val="D5B961"/>
            </a:solidFill>
            <a:prstDash val="solid"/>
            <a:round/>
            <a:headEnd type="none" w="med" len="med"/>
            <a:tailEnd type="none" w="med" len="med"/>
          </a:ln>
        </p:spPr>
      </p:cxnSp>
      <p:grpSp>
        <p:nvGrpSpPr>
          <p:cNvPr id="25" name="Google Shape;281;p41">
            <a:extLst>
              <a:ext uri="{FF2B5EF4-FFF2-40B4-BE49-F238E27FC236}">
                <a16:creationId xmlns:a16="http://schemas.microsoft.com/office/drawing/2014/main" id="{48483D10-0DAC-4243-7587-9B659AFD0EB5}"/>
              </a:ext>
            </a:extLst>
          </p:cNvPr>
          <p:cNvGrpSpPr/>
          <p:nvPr/>
        </p:nvGrpSpPr>
        <p:grpSpPr>
          <a:xfrm>
            <a:off x="1446260" y="2568000"/>
            <a:ext cx="360356" cy="343462"/>
            <a:chOff x="6870193" y="2295620"/>
            <a:chExt cx="360356" cy="343462"/>
          </a:xfrm>
        </p:grpSpPr>
        <p:sp>
          <p:nvSpPr>
            <p:cNvPr id="26" name="Google Shape;282;p41">
              <a:extLst>
                <a:ext uri="{FF2B5EF4-FFF2-40B4-BE49-F238E27FC236}">
                  <a16:creationId xmlns:a16="http://schemas.microsoft.com/office/drawing/2014/main" id="{FA723C05-AC3D-6D0A-6007-E7FEE13C67EA}"/>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3;p41">
              <a:extLst>
                <a:ext uri="{FF2B5EF4-FFF2-40B4-BE49-F238E27FC236}">
                  <a16:creationId xmlns:a16="http://schemas.microsoft.com/office/drawing/2014/main" id="{4202E511-6262-5161-EAFD-6FFC7AC6940D}"/>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4;p41">
            <a:extLst>
              <a:ext uri="{FF2B5EF4-FFF2-40B4-BE49-F238E27FC236}">
                <a16:creationId xmlns:a16="http://schemas.microsoft.com/office/drawing/2014/main" id="{8A637096-1A57-8AA8-6352-737871DB02EF}"/>
              </a:ext>
            </a:extLst>
          </p:cNvPr>
          <p:cNvGrpSpPr/>
          <p:nvPr/>
        </p:nvGrpSpPr>
        <p:grpSpPr>
          <a:xfrm>
            <a:off x="3486825" y="4247349"/>
            <a:ext cx="332761" cy="234066"/>
            <a:chOff x="7989683" y="2350207"/>
            <a:chExt cx="332761" cy="234066"/>
          </a:xfrm>
        </p:grpSpPr>
        <p:sp>
          <p:nvSpPr>
            <p:cNvPr id="29" name="Google Shape;285;p41">
              <a:extLst>
                <a:ext uri="{FF2B5EF4-FFF2-40B4-BE49-F238E27FC236}">
                  <a16:creationId xmlns:a16="http://schemas.microsoft.com/office/drawing/2014/main" id="{3A195971-5DA6-30A8-A2F5-EE40ECE01E15}"/>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6;p41">
              <a:extLst>
                <a:ext uri="{FF2B5EF4-FFF2-40B4-BE49-F238E27FC236}">
                  <a16:creationId xmlns:a16="http://schemas.microsoft.com/office/drawing/2014/main" id="{4AD05786-E3E4-9A05-15E0-9EDB3447CAB9}"/>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7;p41">
              <a:extLst>
                <a:ext uri="{FF2B5EF4-FFF2-40B4-BE49-F238E27FC236}">
                  <a16:creationId xmlns:a16="http://schemas.microsoft.com/office/drawing/2014/main" id="{8BB10862-24C5-AFB2-DFB7-796707AF3E32}"/>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8;p41">
              <a:extLst>
                <a:ext uri="{FF2B5EF4-FFF2-40B4-BE49-F238E27FC236}">
                  <a16:creationId xmlns:a16="http://schemas.microsoft.com/office/drawing/2014/main" id="{84CD67F2-7CA0-0882-1798-9E4F136E65E3}"/>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9;p41">
              <a:extLst>
                <a:ext uri="{FF2B5EF4-FFF2-40B4-BE49-F238E27FC236}">
                  <a16:creationId xmlns:a16="http://schemas.microsoft.com/office/drawing/2014/main" id="{1C3F51CE-DAC3-4984-33FF-BDD460B4523C}"/>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p41">
              <a:extLst>
                <a:ext uri="{FF2B5EF4-FFF2-40B4-BE49-F238E27FC236}">
                  <a16:creationId xmlns:a16="http://schemas.microsoft.com/office/drawing/2014/main" id="{25042721-9040-E649-1B23-6069C0369E64}"/>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91;p41">
            <a:extLst>
              <a:ext uri="{FF2B5EF4-FFF2-40B4-BE49-F238E27FC236}">
                <a16:creationId xmlns:a16="http://schemas.microsoft.com/office/drawing/2014/main" id="{AF59F33E-EC90-CC2D-023F-5D88535E2833}"/>
              </a:ext>
            </a:extLst>
          </p:cNvPr>
          <p:cNvGrpSpPr/>
          <p:nvPr/>
        </p:nvGrpSpPr>
        <p:grpSpPr>
          <a:xfrm>
            <a:off x="7516544" y="4182821"/>
            <a:ext cx="380393" cy="363118"/>
            <a:chOff x="4126815" y="2760704"/>
            <a:chExt cx="380393" cy="363118"/>
          </a:xfrm>
        </p:grpSpPr>
        <p:sp>
          <p:nvSpPr>
            <p:cNvPr id="36" name="Google Shape;292;p41">
              <a:extLst>
                <a:ext uri="{FF2B5EF4-FFF2-40B4-BE49-F238E27FC236}">
                  <a16:creationId xmlns:a16="http://schemas.microsoft.com/office/drawing/2014/main" id="{6DF8562D-D592-DE97-1949-6AEE8B7FD8D8}"/>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3;p41">
              <a:extLst>
                <a:ext uri="{FF2B5EF4-FFF2-40B4-BE49-F238E27FC236}">
                  <a16:creationId xmlns:a16="http://schemas.microsoft.com/office/drawing/2014/main" id="{5A4AA771-95BC-7ED6-9B05-E9F0F435EAB2}"/>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4;p41">
              <a:extLst>
                <a:ext uri="{FF2B5EF4-FFF2-40B4-BE49-F238E27FC236}">
                  <a16:creationId xmlns:a16="http://schemas.microsoft.com/office/drawing/2014/main" id="{BC78F624-BC92-23B8-E13D-D149A0988F61}"/>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5;p41">
              <a:extLst>
                <a:ext uri="{FF2B5EF4-FFF2-40B4-BE49-F238E27FC236}">
                  <a16:creationId xmlns:a16="http://schemas.microsoft.com/office/drawing/2014/main" id="{1B2506CE-2398-AC68-A2A5-C9DA44A84BFC}"/>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96;p41">
            <a:extLst>
              <a:ext uri="{FF2B5EF4-FFF2-40B4-BE49-F238E27FC236}">
                <a16:creationId xmlns:a16="http://schemas.microsoft.com/office/drawing/2014/main" id="{ABB0BD81-89CB-A0BA-16AE-85F5BF9B544F}"/>
              </a:ext>
            </a:extLst>
          </p:cNvPr>
          <p:cNvSpPr/>
          <p:nvPr/>
        </p:nvSpPr>
        <p:spPr>
          <a:xfrm>
            <a:off x="5565025" y="2557661"/>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2"/>
          <p:cNvSpPr txBox="1">
            <a:spLocks noGrp="1"/>
          </p:cNvSpPr>
          <p:nvPr>
            <p:ph type="body" idx="2"/>
          </p:nvPr>
        </p:nvSpPr>
        <p:spPr>
          <a:xfrm>
            <a:off x="0" y="941493"/>
            <a:ext cx="4657061" cy="4202007"/>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200" b="1" dirty="0"/>
              <a:t>B1: </a:t>
            </a:r>
            <a:r>
              <a:rPr lang="vi-VN" sz="1200" b="1" dirty="0"/>
              <a:t>Import các thư viện và module cần thiết như os, numpy, tensorflow, keras, cv2, pandas, sklearn.</a:t>
            </a:r>
            <a:endParaRPr lang="en-US" sz="1200" b="1" dirty="0"/>
          </a:p>
          <a:p>
            <a:pPr marL="139700" lvl="0" indent="0" algn="l" rtl="0">
              <a:spcBef>
                <a:spcPts val="0"/>
              </a:spcBef>
              <a:spcAft>
                <a:spcPts val="0"/>
              </a:spcAft>
              <a:buSzPts val="1400"/>
              <a:buNone/>
            </a:pPr>
            <a:r>
              <a:rPr lang="en-US" sz="1200" b="1" dirty="0"/>
              <a:t>B2: </a:t>
            </a:r>
            <a:r>
              <a:rPr lang="vi-VN" sz="1200" b="1" dirty="0"/>
              <a:t>Khai báo danh sách các lớp (classes) từ thư mục data_path.</a:t>
            </a:r>
          </a:p>
          <a:p>
            <a:pPr marL="139700" lvl="0" indent="0" algn="l" rtl="0">
              <a:spcBef>
                <a:spcPts val="0"/>
              </a:spcBef>
              <a:spcAft>
                <a:spcPts val="0"/>
              </a:spcAft>
              <a:buSzPts val="1400"/>
              <a:buNone/>
            </a:pPr>
            <a:r>
              <a:rPr lang="en-US" sz="1200" b="1" dirty="0"/>
              <a:t>B3: </a:t>
            </a:r>
            <a:r>
              <a:rPr lang="vi-VN" sz="1200" b="1" dirty="0"/>
              <a:t>Khởi tạo một danh sách rỗng data_frames để lưu trữ dữ liệu.</a:t>
            </a:r>
          </a:p>
          <a:p>
            <a:pPr marL="139700" lvl="0" indent="0" algn="l" rtl="0">
              <a:spcBef>
                <a:spcPts val="0"/>
              </a:spcBef>
              <a:spcAft>
                <a:spcPts val="0"/>
              </a:spcAft>
              <a:buSzPts val="1400"/>
              <a:buNone/>
            </a:pPr>
            <a:r>
              <a:rPr lang="en-US" sz="1200" b="1" dirty="0"/>
              <a:t>B4: </a:t>
            </a:r>
            <a:r>
              <a:rPr lang="vi-VN" sz="1200" b="1" dirty="0"/>
              <a:t>Xây dựng đường dẫn tới thư mục hình ảnh của lớp hiện tại.</a:t>
            </a:r>
          </a:p>
          <a:p>
            <a:pPr marL="139700" lvl="0" indent="0" algn="l" rtl="0">
              <a:spcBef>
                <a:spcPts val="0"/>
              </a:spcBef>
              <a:spcAft>
                <a:spcPts val="0"/>
              </a:spcAft>
              <a:buSzPts val="1400"/>
              <a:buNone/>
            </a:pPr>
            <a:r>
              <a:rPr lang="en-US" sz="1200" b="1" dirty="0"/>
              <a:t>B5: </a:t>
            </a:r>
            <a:r>
              <a:rPr lang="vi-VN" sz="1200" b="1" dirty="0"/>
              <a:t>Đọc hình ảnh bằng OpenCV và gán cho biến img.</a:t>
            </a:r>
          </a:p>
          <a:p>
            <a:pPr marL="139700" lvl="0" indent="0" algn="l" rtl="0">
              <a:spcBef>
                <a:spcPts val="0"/>
              </a:spcBef>
              <a:spcAft>
                <a:spcPts val="0"/>
              </a:spcAft>
              <a:buSzPts val="1400"/>
              <a:buNone/>
            </a:pPr>
            <a:r>
              <a:rPr lang="en-US" sz="1200" b="1" dirty="0"/>
              <a:t>B6: </a:t>
            </a:r>
            <a:r>
              <a:rPr lang="vi-VN" sz="1200" b="1" dirty="0"/>
              <a:t>Áp dụng hàm detect_logo để phát hiện logo trong hình ảnh.</a:t>
            </a:r>
          </a:p>
          <a:p>
            <a:pPr marL="139700" lvl="0" indent="0" algn="l" rtl="0">
              <a:spcBef>
                <a:spcPts val="0"/>
              </a:spcBef>
              <a:spcAft>
                <a:spcPts val="0"/>
              </a:spcAft>
              <a:buSzPts val="1400"/>
              <a:buNone/>
            </a:pPr>
            <a:r>
              <a:rPr lang="en-US" sz="1200" b="1" dirty="0"/>
              <a:t>B7 </a:t>
            </a:r>
            <a:r>
              <a:rPr lang="vi-VN" sz="1200" b="1" dirty="0"/>
              <a:t>Thay đổi kích thước hình ảnh thành (224, 224).</a:t>
            </a:r>
          </a:p>
          <a:p>
            <a:pPr marL="139700" lvl="0" indent="0" algn="l" rtl="0">
              <a:spcBef>
                <a:spcPts val="0"/>
              </a:spcBef>
              <a:spcAft>
                <a:spcPts val="0"/>
              </a:spcAft>
              <a:buSzPts val="1400"/>
              <a:buNone/>
            </a:pPr>
            <a:r>
              <a:rPr lang="en-US" sz="1200" b="1" dirty="0"/>
              <a:t>B8: </a:t>
            </a:r>
            <a:r>
              <a:rPr lang="vi-VN" sz="1200" b="1" dirty="0"/>
              <a:t>Gán nhãn của hình ảnh cho biến label.</a:t>
            </a:r>
          </a:p>
          <a:p>
            <a:pPr marL="139700" lvl="0" indent="0" algn="l" rtl="0">
              <a:spcBef>
                <a:spcPts val="0"/>
              </a:spcBef>
              <a:spcAft>
                <a:spcPts val="0"/>
              </a:spcAft>
              <a:buSzPts val="1400"/>
              <a:buNone/>
            </a:pPr>
            <a:r>
              <a:rPr lang="en-US" sz="1200" b="1" dirty="0"/>
              <a:t>B9: </a:t>
            </a:r>
            <a:r>
              <a:rPr lang="vi-VN" sz="1200" b="1" dirty="0"/>
              <a:t>Thêm dữ liệu vào danh sách data_frames.</a:t>
            </a:r>
          </a:p>
          <a:p>
            <a:pPr marL="139700" lvl="0" indent="0" algn="l" rtl="0">
              <a:spcBef>
                <a:spcPts val="0"/>
              </a:spcBef>
              <a:spcAft>
                <a:spcPts val="0"/>
              </a:spcAft>
              <a:buSzPts val="1400"/>
              <a:buNone/>
            </a:pPr>
            <a:r>
              <a:rPr lang="en-US" sz="1200" b="1" dirty="0"/>
              <a:t>B10: </a:t>
            </a:r>
            <a:r>
              <a:rPr lang="vi-VN" sz="1200" b="1" dirty="0"/>
              <a:t>Tạo DataFrame từ danh sách data_frames và gán cho biến data.</a:t>
            </a:r>
          </a:p>
          <a:p>
            <a:pPr marL="139700" lvl="0" indent="0" algn="l" rtl="0">
              <a:spcBef>
                <a:spcPts val="0"/>
              </a:spcBef>
              <a:spcAft>
                <a:spcPts val="0"/>
              </a:spcAft>
              <a:buSzPts val="1400"/>
              <a:buNone/>
            </a:pPr>
            <a:r>
              <a:rPr lang="en-US" sz="1200" b="1" dirty="0"/>
              <a:t>B11: </a:t>
            </a:r>
            <a:r>
              <a:rPr lang="vi-VN" sz="1200" b="1" dirty="0"/>
              <a:t>Gán dữ liệu hình ảnh vào biến X.</a:t>
            </a:r>
          </a:p>
          <a:p>
            <a:pPr marL="139700" lvl="0" indent="0" algn="l" rtl="0">
              <a:spcBef>
                <a:spcPts val="0"/>
              </a:spcBef>
              <a:spcAft>
                <a:spcPts val="0"/>
              </a:spcAft>
              <a:buSzPts val="1400"/>
              <a:buNone/>
            </a:pPr>
            <a:r>
              <a:rPr lang="en-US" sz="1200" b="1" dirty="0"/>
              <a:t>B12: </a:t>
            </a:r>
            <a:r>
              <a:rPr lang="vi-VN" sz="1200" b="1" dirty="0"/>
              <a:t>Chuyển đổi nhãn về dạng số bằng LabelEncoder và one-hot encode bằng to_categorical cho biến y.</a:t>
            </a:r>
          </a:p>
        </p:txBody>
      </p:sp>
      <p:sp>
        <p:nvSpPr>
          <p:cNvPr id="303" name="Google Shape;303;p42"/>
          <p:cNvSpPr txBox="1">
            <a:spLocks noGrp="1"/>
          </p:cNvSpPr>
          <p:nvPr>
            <p:ph type="title"/>
          </p:nvPr>
        </p:nvSpPr>
        <p:spPr>
          <a:xfrm>
            <a:off x="2498100" y="218744"/>
            <a:ext cx="4147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XỬ LÝ DỮ LIỆU</a:t>
            </a:r>
            <a:endParaRPr b="1" dirty="0"/>
          </a:p>
        </p:txBody>
      </p:sp>
      <p:pic>
        <p:nvPicPr>
          <p:cNvPr id="304" name="Google Shape;304;p42"/>
          <p:cNvPicPr preferRelativeResize="0"/>
          <p:nvPr/>
        </p:nvPicPr>
        <p:blipFill rotWithShape="1">
          <a:blip r:embed="rId3">
            <a:alphaModFix/>
          </a:blip>
          <a:srcRect l="13222" r="6204"/>
          <a:stretch/>
        </p:blipFill>
        <p:spPr>
          <a:xfrm>
            <a:off x="4885924" y="1615625"/>
            <a:ext cx="4258080" cy="3527875"/>
          </a:xfrm>
          <a:prstGeom prst="rect">
            <a:avLst/>
          </a:prstGeom>
          <a:noFill/>
          <a:ln>
            <a:noFill/>
          </a:ln>
        </p:spPr>
      </p:pic>
      <p:sp>
        <p:nvSpPr>
          <p:cNvPr id="305" name="Google Shape;305;p42"/>
          <p:cNvSpPr/>
          <p:nvPr/>
        </p:nvSpPr>
        <p:spPr>
          <a:xfrm>
            <a:off x="4885925" y="1615625"/>
            <a:ext cx="4258200" cy="35280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4816549" y="2274088"/>
            <a:ext cx="420321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HUẤN LUYỆN MÔ HÌNH</a:t>
            </a:r>
            <a:endParaRPr b="1" dirty="0"/>
          </a:p>
        </p:txBody>
      </p:sp>
      <p:sp>
        <p:nvSpPr>
          <p:cNvPr id="206" name="Google Shape;206;p35"/>
          <p:cNvSpPr txBox="1">
            <a:spLocks noGrp="1"/>
          </p:cNvSpPr>
          <p:nvPr>
            <p:ph type="title" idx="2"/>
          </p:nvPr>
        </p:nvSpPr>
        <p:spPr>
          <a:xfrm>
            <a:off x="4931325" y="1075113"/>
            <a:ext cx="33432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4098" name="Picture 2" descr="Black Car Photos, Download The BEST Free Black Car Stock ...">
            <a:extLst>
              <a:ext uri="{FF2B5EF4-FFF2-40B4-BE49-F238E27FC236}">
                <a16:creationId xmlns:a16="http://schemas.microsoft.com/office/drawing/2014/main" id="{1F070253-81A2-29C3-A433-0A9345388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35" y="1027791"/>
            <a:ext cx="5367260" cy="3040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199982"/>
      </p:ext>
    </p:extLst>
  </p:cSld>
  <p:clrMapOvr>
    <a:masterClrMapping/>
  </p:clrMapOvr>
</p:sld>
</file>

<file path=ppt/theme/theme1.xml><?xml version="1.0" encoding="utf-8"?>
<a:theme xmlns:a="http://schemas.openxmlformats.org/drawingml/2006/main"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1080</Words>
  <Application>Microsoft Office PowerPoint</Application>
  <PresentationFormat>On-screen Show (16:9)</PresentationFormat>
  <Paragraphs>122</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Montserrat ExtraLight</vt:lpstr>
      <vt:lpstr>Montserrat Thin</vt:lpstr>
      <vt:lpstr>Arial</vt:lpstr>
      <vt:lpstr>Montserrat</vt:lpstr>
      <vt:lpstr>Montserrat Black</vt:lpstr>
      <vt:lpstr>Times New Roman</vt:lpstr>
      <vt:lpstr>Transport App Pitch Deck by Slidesgo</vt:lpstr>
      <vt:lpstr>MACHINE LEARNING</vt:lpstr>
      <vt:lpstr>01</vt:lpstr>
      <vt:lpstr>GIỚI THIỆU</vt:lpstr>
      <vt:lpstr>MÔ TẢ BÀI TOÁN</vt:lpstr>
      <vt:lpstr>BÀI TOÁN</vt:lpstr>
      <vt:lpstr>MÔ TẢ DỮ LIỆU</vt:lpstr>
      <vt:lpstr>MÔ TẢ DỮ LIỆU</vt:lpstr>
      <vt:lpstr>XỬ LÝ DỮ LIỆU</vt:lpstr>
      <vt:lpstr>HUẤN LUYỆN MÔ HÌNH</vt:lpstr>
      <vt:lpstr>QUÁ TRÌNH HUẤN LUYỆN</vt:lpstr>
      <vt:lpstr>KẾT QUẢ HUẤN LUYỆN</vt:lpstr>
      <vt:lpstr>KẾT LUẬN</vt:lpstr>
      <vt:lpstr>SO SÁNH VỚI CÁC DỰ ÁN TƯƠNG TỰ</vt:lpstr>
      <vt:lpstr>Ưu điểm</vt:lpstr>
      <vt:lpstr>HƯỚNG PHÁT TRIỂN</vt:lpstr>
      <vt:lpstr>THANK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Nguyễn Huỳnh Bảo Quốc</cp:lastModifiedBy>
  <cp:revision>10</cp:revision>
  <dcterms:modified xsi:type="dcterms:W3CDTF">2023-07-11T04:40:00Z</dcterms:modified>
</cp:coreProperties>
</file>